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Libre Baskerville" panose="020B0604020202020204" charset="0"/>
      <p:regular r:id="rId24"/>
      <p:bold r:id="rId25"/>
      <p:italic r:id="rId26"/>
    </p:embeddedFont>
    <p:embeddedFont>
      <p:font typeface="Yesev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81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E5DF9C-C72C-466D-B7ED-FBF46E80154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7B9827F-77A9-445C-AF25-7DB55A9663FC}">
      <dgm:prSet phldrT="[Text]"/>
      <dgm:spPr/>
      <dgm:t>
        <a:bodyPr/>
        <a:lstStyle/>
        <a:p>
          <a:r>
            <a:rPr lang="en-US" dirty="0"/>
            <a:t>Regression Method</a:t>
          </a:r>
          <a:endParaRPr lang="en-IN" dirty="0"/>
        </a:p>
      </dgm:t>
    </dgm:pt>
    <dgm:pt modelId="{35CA0EC3-86CC-4576-8AD9-22DFA672CA43}" type="parTrans" cxnId="{610DC6C1-E661-4523-B0B3-8EA1B48F3C57}">
      <dgm:prSet/>
      <dgm:spPr/>
      <dgm:t>
        <a:bodyPr/>
        <a:lstStyle/>
        <a:p>
          <a:endParaRPr lang="en-IN"/>
        </a:p>
      </dgm:t>
    </dgm:pt>
    <dgm:pt modelId="{19B6135E-BFA9-4469-A2FA-A9D01EB5D31D}" type="sibTrans" cxnId="{610DC6C1-E661-4523-B0B3-8EA1B48F3C57}">
      <dgm:prSet/>
      <dgm:spPr/>
      <dgm:t>
        <a:bodyPr/>
        <a:lstStyle/>
        <a:p>
          <a:endParaRPr lang="en-IN"/>
        </a:p>
      </dgm:t>
    </dgm:pt>
    <dgm:pt modelId="{23839E67-AC3B-4997-89EA-7E0336D3435C}">
      <dgm:prSet phldrT="[Text]"/>
      <dgm:spPr/>
      <dgm:t>
        <a:bodyPr/>
        <a:lstStyle/>
        <a:p>
          <a:pPr>
            <a:buNone/>
          </a:pPr>
          <a:r>
            <a:rPr lang="en-US" b="0" i="0" dirty="0"/>
            <a:t>Following the notation in (4), the stochastic coefficient vector ˆc, is estimated using the method of least squares as (ΦT Φ)−1ΦT Yi, where (ΦT Φ)−1ΦT is the projection matrix and Yi is the response vector. </a:t>
          </a:r>
          <a:endParaRPr lang="en-IN" dirty="0"/>
        </a:p>
      </dgm:t>
    </dgm:pt>
    <dgm:pt modelId="{821D13D9-AC94-4F4B-8F90-6368E89BA7F2}" type="parTrans" cxnId="{3F03209A-D001-4CE4-99AB-61B9C3A43CA2}">
      <dgm:prSet/>
      <dgm:spPr/>
      <dgm:t>
        <a:bodyPr/>
        <a:lstStyle/>
        <a:p>
          <a:endParaRPr lang="en-IN"/>
        </a:p>
      </dgm:t>
    </dgm:pt>
    <dgm:pt modelId="{2BF28C88-1C61-46AC-A6DC-5185EBDDC5C1}" type="sibTrans" cxnId="{3F03209A-D001-4CE4-99AB-61B9C3A43CA2}">
      <dgm:prSet/>
      <dgm:spPr/>
      <dgm:t>
        <a:bodyPr/>
        <a:lstStyle/>
        <a:p>
          <a:endParaRPr lang="en-IN"/>
        </a:p>
      </dgm:t>
    </dgm:pt>
    <dgm:pt modelId="{FACE550A-6989-45EE-8574-61560EF0B2C9}">
      <dgm:prSet phldrT="[Text]"/>
      <dgm:spPr/>
      <dgm:t>
        <a:bodyPr/>
        <a:lstStyle/>
        <a:p>
          <a:r>
            <a:rPr lang="en-US" dirty="0"/>
            <a:t>FRK approach</a:t>
          </a:r>
          <a:endParaRPr lang="en-IN" dirty="0"/>
        </a:p>
      </dgm:t>
    </dgm:pt>
    <dgm:pt modelId="{E89A2690-61D5-4A9B-813C-2D05E4D005DD}" type="parTrans" cxnId="{4862D6DD-80A8-4519-B146-0934972AB015}">
      <dgm:prSet/>
      <dgm:spPr/>
      <dgm:t>
        <a:bodyPr/>
        <a:lstStyle/>
        <a:p>
          <a:endParaRPr lang="en-IN"/>
        </a:p>
      </dgm:t>
    </dgm:pt>
    <dgm:pt modelId="{BCA72674-B28E-4FDD-B66B-CD34B58B9BCF}" type="sibTrans" cxnId="{4862D6DD-80A8-4519-B146-0934972AB015}">
      <dgm:prSet/>
      <dgm:spPr/>
      <dgm:t>
        <a:bodyPr/>
        <a:lstStyle/>
        <a:p>
          <a:endParaRPr lang="en-IN"/>
        </a:p>
      </dgm:t>
    </dgm:pt>
    <dgm:pt modelId="{FBC2575F-DE44-4104-B0F9-7216E882B373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Another possible approach in the style of fixed rank kriging is to retrieve K = Q−1 by minimizing the loss function</a:t>
          </a:r>
          <a:endParaRPr lang="en-IN" dirty="0"/>
        </a:p>
      </dgm:t>
    </dgm:pt>
    <dgm:pt modelId="{9DA9718B-3297-4720-96D2-94B98EB311D7}" type="parTrans" cxnId="{052821EC-C6A1-4CD1-861F-9B8657552BC1}">
      <dgm:prSet/>
      <dgm:spPr/>
      <dgm:t>
        <a:bodyPr/>
        <a:lstStyle/>
        <a:p>
          <a:endParaRPr lang="en-IN"/>
        </a:p>
      </dgm:t>
    </dgm:pt>
    <dgm:pt modelId="{2F2FA348-289F-4755-8DB3-37FD90F587CB}" type="sibTrans" cxnId="{052821EC-C6A1-4CD1-861F-9B8657552BC1}">
      <dgm:prSet/>
      <dgm:spPr/>
      <dgm:t>
        <a:bodyPr/>
        <a:lstStyle/>
        <a:p>
          <a:endParaRPr lang="en-IN"/>
        </a:p>
      </dgm:t>
    </dgm:pt>
    <dgm:pt modelId="{93ECC178-3308-48AD-B54E-6C951E97998D}">
      <dgm:prSet phldrT="[Text]"/>
      <dgm:spPr/>
      <dgm:t>
        <a:bodyPr/>
        <a:lstStyle/>
        <a:p>
          <a:r>
            <a:rPr lang="en-US" dirty="0"/>
            <a:t>BGL Method</a:t>
          </a:r>
          <a:endParaRPr lang="en-IN" dirty="0"/>
        </a:p>
      </dgm:t>
    </dgm:pt>
    <dgm:pt modelId="{BA88BE78-FDC2-4FFB-AB8B-7DCA1CAC9872}" type="parTrans" cxnId="{72598490-8B4C-4093-9417-699D0A96DCA4}">
      <dgm:prSet/>
      <dgm:spPr/>
      <dgm:t>
        <a:bodyPr/>
        <a:lstStyle/>
        <a:p>
          <a:endParaRPr lang="en-IN"/>
        </a:p>
      </dgm:t>
    </dgm:pt>
    <dgm:pt modelId="{1DFC9688-E40C-4BFE-A202-1262DD1BB51B}" type="sibTrans" cxnId="{72598490-8B4C-4093-9417-699D0A96DCA4}">
      <dgm:prSet/>
      <dgm:spPr/>
      <dgm:t>
        <a:bodyPr/>
        <a:lstStyle/>
        <a:p>
          <a:endParaRPr lang="en-IN"/>
        </a:p>
      </dgm:t>
    </dgm:pt>
    <dgm:pt modelId="{A2562038-C85E-4A40-B6CB-22955981C6DA}">
      <dgm:prSet phldrT="[Text]" phldr="1"/>
      <dgm:spPr/>
      <dgm:t>
        <a:bodyPr/>
        <a:lstStyle/>
        <a:p>
          <a:endParaRPr lang="en-IN"/>
        </a:p>
      </dgm:t>
    </dgm:pt>
    <dgm:pt modelId="{A2F68BA9-2977-42A7-A626-E5823FACEFFF}" type="parTrans" cxnId="{759BFC3D-87A1-434E-A24B-48893F0E3CB9}">
      <dgm:prSet/>
      <dgm:spPr/>
      <dgm:t>
        <a:bodyPr/>
        <a:lstStyle/>
        <a:p>
          <a:endParaRPr lang="en-IN"/>
        </a:p>
      </dgm:t>
    </dgm:pt>
    <dgm:pt modelId="{2E035D02-4873-4738-AEB8-949E58B4CADE}" type="sibTrans" cxnId="{759BFC3D-87A1-434E-A24B-48893F0E3CB9}">
      <dgm:prSet/>
      <dgm:spPr/>
      <dgm:t>
        <a:bodyPr/>
        <a:lstStyle/>
        <a:p>
          <a:endParaRPr lang="en-IN"/>
        </a:p>
      </dgm:t>
    </dgm:pt>
    <dgm:pt modelId="{0A72B90E-86BC-420B-B8CB-ECD97CD17F46}">
      <dgm:prSet phldrT="[Text]" phldr="1"/>
      <dgm:spPr/>
      <dgm:t>
        <a:bodyPr/>
        <a:lstStyle/>
        <a:p>
          <a:endParaRPr lang="en-IN"/>
        </a:p>
      </dgm:t>
    </dgm:pt>
    <dgm:pt modelId="{EC8CFFD0-B67F-44BB-AE49-A3449BF5B358}" type="parTrans" cxnId="{154DB794-CBF0-4A17-BB0B-C6A43FAFBB85}">
      <dgm:prSet/>
      <dgm:spPr/>
      <dgm:t>
        <a:bodyPr/>
        <a:lstStyle/>
        <a:p>
          <a:endParaRPr lang="en-IN"/>
        </a:p>
      </dgm:t>
    </dgm:pt>
    <dgm:pt modelId="{50A853E7-75CE-45C6-A186-7575A2D904B5}" type="sibTrans" cxnId="{154DB794-CBF0-4A17-BB0B-C6A43FAFBB85}">
      <dgm:prSet/>
      <dgm:spPr/>
      <dgm:t>
        <a:bodyPr/>
        <a:lstStyle/>
        <a:p>
          <a:endParaRPr lang="en-IN"/>
        </a:p>
      </dgm:t>
    </dgm:pt>
    <dgm:pt modelId="{69FDA4DF-0F24-4228-8F9F-ED47FAB4A044}">
      <dgm:prSet phldrT="[Text]"/>
      <dgm:spPr/>
      <dgm:t>
        <a:bodyPr/>
        <a:lstStyle/>
        <a:p>
          <a:pPr>
            <a:buNone/>
          </a:pPr>
          <a:r>
            <a:rPr lang="en-US" b="0" i="0" dirty="0"/>
            <a:t>If Φ is not full rank, we cannot consider this least squares projection - a ridge regression maybe more suitable, for example. Once ˆc is created, its sample covariance S is substituted into the graphical lasso; we call this approach the regression method.</a:t>
          </a:r>
          <a:endParaRPr lang="en-IN" dirty="0"/>
        </a:p>
      </dgm:t>
    </dgm:pt>
    <dgm:pt modelId="{191B9366-AC70-4873-90EB-1314D7309DD0}" type="parTrans" cxnId="{65EAA80F-114B-4A88-9DE8-EE33A0793DC3}">
      <dgm:prSet/>
      <dgm:spPr/>
    </dgm:pt>
    <dgm:pt modelId="{A0FC3E0D-B427-4643-9BC5-5524A455408D}" type="sibTrans" cxnId="{65EAA80F-114B-4A88-9DE8-EE33A0793DC3}">
      <dgm:prSet/>
      <dgm:spPr/>
    </dgm:pt>
    <dgm:pt modelId="{89F4D09D-40FC-4027-86C7-1CC534BA20B4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dirty="0" err="1"/>
            <a:t>Argmin</a:t>
          </a:r>
          <a:r>
            <a:rPr lang="en-IN" dirty="0"/>
            <a:t> K0 KT + </a:t>
          </a:r>
          <a:r>
            <a:rPr lang="el-GR" dirty="0"/>
            <a:t>τ 2</a:t>
          </a:r>
          <a:r>
            <a:rPr lang="en-IN" dirty="0"/>
            <a:t>In − SF (16) </a:t>
          </a:r>
          <a:r>
            <a:rPr lang="en-US" dirty="0"/>
            <a:t>as proposed by </a:t>
          </a:r>
          <a:r>
            <a:rPr lang="en-US" dirty="0" err="1"/>
            <a:t>Cressie</a:t>
          </a:r>
          <a:r>
            <a:rPr lang="en-US" dirty="0"/>
            <a:t> and </a:t>
          </a:r>
          <a:r>
            <a:rPr lang="en-US" dirty="0" err="1"/>
            <a:t>Johannesson</a:t>
          </a:r>
          <a:r>
            <a:rPr lang="en-US" dirty="0"/>
            <a:t>. </a:t>
          </a:r>
          <a:r>
            <a:rPr lang="en-IN" dirty="0"/>
            <a:t>the optimal parameter</a:t>
          </a:r>
        </a:p>
      </dgm:t>
    </dgm:pt>
    <dgm:pt modelId="{6FDD67CD-85E1-4C80-8B95-C9CDAE593FC2}" type="parTrans" cxnId="{1E2D8177-A5F8-423D-AC7A-5D1DA3C06B25}">
      <dgm:prSet/>
      <dgm:spPr/>
      <dgm:t>
        <a:bodyPr/>
        <a:lstStyle/>
        <a:p>
          <a:endParaRPr lang="en-IN"/>
        </a:p>
      </dgm:t>
    </dgm:pt>
    <dgm:pt modelId="{0CCEC4D2-76DA-4F1E-B209-749C52849027}" type="sibTrans" cxnId="{1E2D8177-A5F8-423D-AC7A-5D1DA3C06B25}">
      <dgm:prSet/>
      <dgm:spPr/>
      <dgm:t>
        <a:bodyPr/>
        <a:lstStyle/>
        <a:p>
          <a:endParaRPr lang="en-IN"/>
        </a:p>
      </dgm:t>
    </dgm:pt>
    <dgm:pt modelId="{FEE37A67-6E5C-4EE1-8B6B-F1250E2767EC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estimate is ˆK = R−1QT(S−τ 2In)Q(R−1)T where = QR is the</a:t>
          </a:r>
          <a:endParaRPr lang="en-IN" dirty="0"/>
        </a:p>
      </dgm:t>
    </dgm:pt>
    <dgm:pt modelId="{4910A8C9-6B8D-4557-8A87-A4CD7495EE12}" type="parTrans" cxnId="{21F2A4F9-AE53-41AF-B02D-3857B117D105}">
      <dgm:prSet/>
      <dgm:spPr/>
      <dgm:t>
        <a:bodyPr/>
        <a:lstStyle/>
        <a:p>
          <a:endParaRPr lang="en-IN"/>
        </a:p>
      </dgm:t>
    </dgm:pt>
    <dgm:pt modelId="{B2DAD668-F872-4A46-89B4-A98704F58324}" type="sibTrans" cxnId="{21F2A4F9-AE53-41AF-B02D-3857B117D105}">
      <dgm:prSet/>
      <dgm:spPr/>
      <dgm:t>
        <a:bodyPr/>
        <a:lstStyle/>
        <a:p>
          <a:endParaRPr lang="en-IN"/>
        </a:p>
      </dgm:t>
    </dgm:pt>
    <dgm:pt modelId="{EA488E47-CF4E-4CB8-A8A8-19BACDD5BA11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QR decomposition of . Again, if  is not full rank, we cannot</a:t>
          </a:r>
          <a:endParaRPr lang="en-IN" dirty="0"/>
        </a:p>
      </dgm:t>
    </dgm:pt>
    <dgm:pt modelId="{A8BCF644-6FD3-45E8-8AA9-E9B3538E6263}" type="parTrans" cxnId="{CB1A6A96-0E4B-4154-829B-F7A34D8308AA}">
      <dgm:prSet/>
      <dgm:spPr/>
      <dgm:t>
        <a:bodyPr/>
        <a:lstStyle/>
        <a:p>
          <a:endParaRPr lang="en-IN"/>
        </a:p>
      </dgm:t>
    </dgm:pt>
    <dgm:pt modelId="{73FF65C1-A8DA-496A-B84F-047349C7C5ED}" type="sibTrans" cxnId="{CB1A6A96-0E4B-4154-829B-F7A34D8308AA}">
      <dgm:prSet/>
      <dgm:spPr/>
      <dgm:t>
        <a:bodyPr/>
        <a:lstStyle/>
        <a:p>
          <a:endParaRPr lang="en-IN"/>
        </a:p>
      </dgm:t>
    </dgm:pt>
    <dgm:pt modelId="{5B21707F-96EE-4AAA-8BD1-841DA6BD94F1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IN" dirty="0"/>
            <a:t>consider this method.</a:t>
          </a:r>
        </a:p>
      </dgm:t>
    </dgm:pt>
    <dgm:pt modelId="{7E41AA15-2E66-4E06-A4A1-FD9FB1D7DC2E}" type="parTrans" cxnId="{2B771E75-35D6-4B8F-8B94-1197D5E782CD}">
      <dgm:prSet/>
      <dgm:spPr/>
      <dgm:t>
        <a:bodyPr/>
        <a:lstStyle/>
        <a:p>
          <a:endParaRPr lang="en-IN"/>
        </a:p>
      </dgm:t>
    </dgm:pt>
    <dgm:pt modelId="{029DFFCD-D952-449A-AC64-077103EAE4E4}" type="sibTrans" cxnId="{2B771E75-35D6-4B8F-8B94-1197D5E782CD}">
      <dgm:prSet/>
      <dgm:spPr/>
      <dgm:t>
        <a:bodyPr/>
        <a:lstStyle/>
        <a:p>
          <a:endParaRPr lang="en-IN"/>
        </a:p>
      </dgm:t>
    </dgm:pt>
    <dgm:pt modelId="{245C8B1E-C678-4342-9435-702D96B70CAA}" type="pres">
      <dgm:prSet presAssocID="{ACE5DF9C-C72C-466D-B7ED-FBF46E801546}" presName="linearFlow" presStyleCnt="0">
        <dgm:presLayoutVars>
          <dgm:dir/>
          <dgm:animLvl val="lvl"/>
          <dgm:resizeHandles val="exact"/>
        </dgm:presLayoutVars>
      </dgm:prSet>
      <dgm:spPr/>
    </dgm:pt>
    <dgm:pt modelId="{A105BCA0-8D24-4373-A1B6-E2E0FBB897A0}" type="pres">
      <dgm:prSet presAssocID="{B7B9827F-77A9-445C-AF25-7DB55A9663FC}" presName="composite" presStyleCnt="0"/>
      <dgm:spPr/>
    </dgm:pt>
    <dgm:pt modelId="{4496A9FB-BA5E-40A1-A22E-E412FFA892A7}" type="pres">
      <dgm:prSet presAssocID="{B7B9827F-77A9-445C-AF25-7DB55A9663F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20606E4-08CA-47DB-857B-9716457F605F}" type="pres">
      <dgm:prSet presAssocID="{B7B9827F-77A9-445C-AF25-7DB55A9663FC}" presName="descendantText" presStyleLbl="alignAcc1" presStyleIdx="0" presStyleCnt="3">
        <dgm:presLayoutVars>
          <dgm:bulletEnabled val="1"/>
        </dgm:presLayoutVars>
      </dgm:prSet>
      <dgm:spPr/>
    </dgm:pt>
    <dgm:pt modelId="{00700CA5-1372-417B-8B9D-8203578E2F32}" type="pres">
      <dgm:prSet presAssocID="{19B6135E-BFA9-4469-A2FA-A9D01EB5D31D}" presName="sp" presStyleCnt="0"/>
      <dgm:spPr/>
    </dgm:pt>
    <dgm:pt modelId="{71E9885C-48DC-4CB2-8895-FA5553BAE53B}" type="pres">
      <dgm:prSet presAssocID="{FACE550A-6989-45EE-8574-61560EF0B2C9}" presName="composite" presStyleCnt="0"/>
      <dgm:spPr/>
    </dgm:pt>
    <dgm:pt modelId="{F086D4B8-D9E0-4D1F-9F98-BA982EB1490A}" type="pres">
      <dgm:prSet presAssocID="{FACE550A-6989-45EE-8574-61560EF0B2C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38A9B8D-DA83-403D-91AF-1149557E8110}" type="pres">
      <dgm:prSet presAssocID="{FACE550A-6989-45EE-8574-61560EF0B2C9}" presName="descendantText" presStyleLbl="alignAcc1" presStyleIdx="1" presStyleCnt="3">
        <dgm:presLayoutVars>
          <dgm:bulletEnabled val="1"/>
        </dgm:presLayoutVars>
      </dgm:prSet>
      <dgm:spPr/>
    </dgm:pt>
    <dgm:pt modelId="{2860C622-5F43-4449-B96F-9C3D2673C650}" type="pres">
      <dgm:prSet presAssocID="{BCA72674-B28E-4FDD-B66B-CD34B58B9BCF}" presName="sp" presStyleCnt="0"/>
      <dgm:spPr/>
    </dgm:pt>
    <dgm:pt modelId="{BF7067DA-32AF-4B17-A5DA-C2BB93C6633C}" type="pres">
      <dgm:prSet presAssocID="{93ECC178-3308-48AD-B54E-6C951E97998D}" presName="composite" presStyleCnt="0"/>
      <dgm:spPr/>
    </dgm:pt>
    <dgm:pt modelId="{0C1BCF44-4B81-4901-831B-2FCE5F7CAFF5}" type="pres">
      <dgm:prSet presAssocID="{93ECC178-3308-48AD-B54E-6C951E97998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4922815-9009-413C-9632-F18AE1050B27}" type="pres">
      <dgm:prSet presAssocID="{93ECC178-3308-48AD-B54E-6C951E97998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1115502-1D65-475B-B587-89CC5FB5ECA0}" type="presOf" srcId="{ACE5DF9C-C72C-466D-B7ED-FBF46E801546}" destId="{245C8B1E-C678-4342-9435-702D96B70CAA}" srcOrd="0" destOrd="0" presId="urn:microsoft.com/office/officeart/2005/8/layout/chevron2"/>
    <dgm:cxn modelId="{D9480B07-5755-458C-A45D-594D77F725AD}" type="presOf" srcId="{FEE37A67-6E5C-4EE1-8B6B-F1250E2767EC}" destId="{238A9B8D-DA83-403D-91AF-1149557E8110}" srcOrd="0" destOrd="2" presId="urn:microsoft.com/office/officeart/2005/8/layout/chevron2"/>
    <dgm:cxn modelId="{65EAA80F-114B-4A88-9DE8-EE33A0793DC3}" srcId="{B7B9827F-77A9-445C-AF25-7DB55A9663FC}" destId="{69FDA4DF-0F24-4228-8F9F-ED47FAB4A044}" srcOrd="1" destOrd="0" parTransId="{191B9366-AC70-4873-90EB-1314D7309DD0}" sibTransId="{A0FC3E0D-B427-4643-9BC5-5524A455408D}"/>
    <dgm:cxn modelId="{D2C6FE12-4285-460B-9AC9-60304BC07436}" type="presOf" srcId="{89F4D09D-40FC-4027-86C7-1CC534BA20B4}" destId="{238A9B8D-DA83-403D-91AF-1149557E8110}" srcOrd="0" destOrd="1" presId="urn:microsoft.com/office/officeart/2005/8/layout/chevron2"/>
    <dgm:cxn modelId="{AC48372F-7308-4514-BDB9-C9A45175AD39}" type="presOf" srcId="{FBC2575F-DE44-4104-B0F9-7216E882B373}" destId="{238A9B8D-DA83-403D-91AF-1149557E8110}" srcOrd="0" destOrd="0" presId="urn:microsoft.com/office/officeart/2005/8/layout/chevron2"/>
    <dgm:cxn modelId="{64795930-65A0-4890-990E-CFC8B9788E9D}" type="presOf" srcId="{B7B9827F-77A9-445C-AF25-7DB55A9663FC}" destId="{4496A9FB-BA5E-40A1-A22E-E412FFA892A7}" srcOrd="0" destOrd="0" presId="urn:microsoft.com/office/officeart/2005/8/layout/chevron2"/>
    <dgm:cxn modelId="{759BFC3D-87A1-434E-A24B-48893F0E3CB9}" srcId="{93ECC178-3308-48AD-B54E-6C951E97998D}" destId="{A2562038-C85E-4A40-B6CB-22955981C6DA}" srcOrd="0" destOrd="0" parTransId="{A2F68BA9-2977-42A7-A626-E5823FACEFFF}" sibTransId="{2E035D02-4873-4738-AEB8-949E58B4CADE}"/>
    <dgm:cxn modelId="{1D8AAD63-CBC8-4D68-9023-68D6B9DC9DBB}" type="presOf" srcId="{23839E67-AC3B-4997-89EA-7E0336D3435C}" destId="{B20606E4-08CA-47DB-857B-9716457F605F}" srcOrd="0" destOrd="0" presId="urn:microsoft.com/office/officeart/2005/8/layout/chevron2"/>
    <dgm:cxn modelId="{493ECD68-7239-4A16-9066-17EDA16620EA}" type="presOf" srcId="{5B21707F-96EE-4AAA-8BD1-841DA6BD94F1}" destId="{238A9B8D-DA83-403D-91AF-1149557E8110}" srcOrd="0" destOrd="4" presId="urn:microsoft.com/office/officeart/2005/8/layout/chevron2"/>
    <dgm:cxn modelId="{2FD9136E-0277-4EE0-A24D-89C5FD178298}" type="presOf" srcId="{69FDA4DF-0F24-4228-8F9F-ED47FAB4A044}" destId="{B20606E4-08CA-47DB-857B-9716457F605F}" srcOrd="0" destOrd="1" presId="urn:microsoft.com/office/officeart/2005/8/layout/chevron2"/>
    <dgm:cxn modelId="{1C49794E-D8EA-4166-8866-6AA303D38AA9}" type="presOf" srcId="{A2562038-C85E-4A40-B6CB-22955981C6DA}" destId="{04922815-9009-413C-9632-F18AE1050B27}" srcOrd="0" destOrd="0" presId="urn:microsoft.com/office/officeart/2005/8/layout/chevron2"/>
    <dgm:cxn modelId="{39A75D73-5C6D-48B0-801E-321AA5EB99E4}" type="presOf" srcId="{0A72B90E-86BC-420B-B8CB-ECD97CD17F46}" destId="{04922815-9009-413C-9632-F18AE1050B27}" srcOrd="0" destOrd="1" presId="urn:microsoft.com/office/officeart/2005/8/layout/chevron2"/>
    <dgm:cxn modelId="{2B771E75-35D6-4B8F-8B94-1197D5E782CD}" srcId="{FACE550A-6989-45EE-8574-61560EF0B2C9}" destId="{5B21707F-96EE-4AAA-8BD1-841DA6BD94F1}" srcOrd="4" destOrd="0" parTransId="{7E41AA15-2E66-4E06-A4A1-FD9FB1D7DC2E}" sibTransId="{029DFFCD-D952-449A-AC64-077103EAE4E4}"/>
    <dgm:cxn modelId="{1E2D8177-A5F8-423D-AC7A-5D1DA3C06B25}" srcId="{FACE550A-6989-45EE-8574-61560EF0B2C9}" destId="{89F4D09D-40FC-4027-86C7-1CC534BA20B4}" srcOrd="1" destOrd="0" parTransId="{6FDD67CD-85E1-4C80-8B95-C9CDAE593FC2}" sibTransId="{0CCEC4D2-76DA-4F1E-B209-749C52849027}"/>
    <dgm:cxn modelId="{5E19097D-1CCB-4F20-97B6-CEACEA446B26}" type="presOf" srcId="{93ECC178-3308-48AD-B54E-6C951E97998D}" destId="{0C1BCF44-4B81-4901-831B-2FCE5F7CAFF5}" srcOrd="0" destOrd="0" presId="urn:microsoft.com/office/officeart/2005/8/layout/chevron2"/>
    <dgm:cxn modelId="{72598490-8B4C-4093-9417-699D0A96DCA4}" srcId="{ACE5DF9C-C72C-466D-B7ED-FBF46E801546}" destId="{93ECC178-3308-48AD-B54E-6C951E97998D}" srcOrd="2" destOrd="0" parTransId="{BA88BE78-FDC2-4FFB-AB8B-7DCA1CAC9872}" sibTransId="{1DFC9688-E40C-4BFE-A202-1262DD1BB51B}"/>
    <dgm:cxn modelId="{154DB794-CBF0-4A17-BB0B-C6A43FAFBB85}" srcId="{93ECC178-3308-48AD-B54E-6C951E97998D}" destId="{0A72B90E-86BC-420B-B8CB-ECD97CD17F46}" srcOrd="1" destOrd="0" parTransId="{EC8CFFD0-B67F-44BB-AE49-A3449BF5B358}" sibTransId="{50A853E7-75CE-45C6-A186-7575A2D904B5}"/>
    <dgm:cxn modelId="{CB1A6A96-0E4B-4154-829B-F7A34D8308AA}" srcId="{FACE550A-6989-45EE-8574-61560EF0B2C9}" destId="{EA488E47-CF4E-4CB8-A8A8-19BACDD5BA11}" srcOrd="3" destOrd="0" parTransId="{A8BCF644-6FD3-45E8-8AA9-E9B3538E6263}" sibTransId="{73FF65C1-A8DA-496A-B84F-047349C7C5ED}"/>
    <dgm:cxn modelId="{3F03209A-D001-4CE4-99AB-61B9C3A43CA2}" srcId="{B7B9827F-77A9-445C-AF25-7DB55A9663FC}" destId="{23839E67-AC3B-4997-89EA-7E0336D3435C}" srcOrd="0" destOrd="0" parTransId="{821D13D9-AC94-4F4B-8F90-6368E89BA7F2}" sibTransId="{2BF28C88-1C61-46AC-A6DC-5185EBDDC5C1}"/>
    <dgm:cxn modelId="{F7C268C1-C8B6-4754-8A07-0AF38D58E448}" type="presOf" srcId="{FACE550A-6989-45EE-8574-61560EF0B2C9}" destId="{F086D4B8-D9E0-4D1F-9F98-BA982EB1490A}" srcOrd="0" destOrd="0" presId="urn:microsoft.com/office/officeart/2005/8/layout/chevron2"/>
    <dgm:cxn modelId="{610DC6C1-E661-4523-B0B3-8EA1B48F3C57}" srcId="{ACE5DF9C-C72C-466D-B7ED-FBF46E801546}" destId="{B7B9827F-77A9-445C-AF25-7DB55A9663FC}" srcOrd="0" destOrd="0" parTransId="{35CA0EC3-86CC-4576-8AD9-22DFA672CA43}" sibTransId="{19B6135E-BFA9-4469-A2FA-A9D01EB5D31D}"/>
    <dgm:cxn modelId="{41227BC6-15C9-452F-9CA7-A637126E9F8F}" type="presOf" srcId="{EA488E47-CF4E-4CB8-A8A8-19BACDD5BA11}" destId="{238A9B8D-DA83-403D-91AF-1149557E8110}" srcOrd="0" destOrd="3" presId="urn:microsoft.com/office/officeart/2005/8/layout/chevron2"/>
    <dgm:cxn modelId="{4862D6DD-80A8-4519-B146-0934972AB015}" srcId="{ACE5DF9C-C72C-466D-B7ED-FBF46E801546}" destId="{FACE550A-6989-45EE-8574-61560EF0B2C9}" srcOrd="1" destOrd="0" parTransId="{E89A2690-61D5-4A9B-813C-2D05E4D005DD}" sibTransId="{BCA72674-B28E-4FDD-B66B-CD34B58B9BCF}"/>
    <dgm:cxn modelId="{052821EC-C6A1-4CD1-861F-9B8657552BC1}" srcId="{FACE550A-6989-45EE-8574-61560EF0B2C9}" destId="{FBC2575F-DE44-4104-B0F9-7216E882B373}" srcOrd="0" destOrd="0" parTransId="{9DA9718B-3297-4720-96D2-94B98EB311D7}" sibTransId="{2F2FA348-289F-4755-8DB3-37FD90F587CB}"/>
    <dgm:cxn modelId="{21F2A4F9-AE53-41AF-B02D-3857B117D105}" srcId="{FACE550A-6989-45EE-8574-61560EF0B2C9}" destId="{FEE37A67-6E5C-4EE1-8B6B-F1250E2767EC}" srcOrd="2" destOrd="0" parTransId="{4910A8C9-6B8D-4557-8A87-A4CD7495EE12}" sibTransId="{B2DAD668-F872-4A46-89B4-A98704F58324}"/>
    <dgm:cxn modelId="{F08AEAB3-10DD-4499-9764-558221CFB5E7}" type="presParOf" srcId="{245C8B1E-C678-4342-9435-702D96B70CAA}" destId="{A105BCA0-8D24-4373-A1B6-E2E0FBB897A0}" srcOrd="0" destOrd="0" presId="urn:microsoft.com/office/officeart/2005/8/layout/chevron2"/>
    <dgm:cxn modelId="{FB86B317-B017-40ED-A697-E5FE8BB873D6}" type="presParOf" srcId="{A105BCA0-8D24-4373-A1B6-E2E0FBB897A0}" destId="{4496A9FB-BA5E-40A1-A22E-E412FFA892A7}" srcOrd="0" destOrd="0" presId="urn:microsoft.com/office/officeart/2005/8/layout/chevron2"/>
    <dgm:cxn modelId="{26262EC0-0E20-491F-B3E2-E74A1113C2BD}" type="presParOf" srcId="{A105BCA0-8D24-4373-A1B6-E2E0FBB897A0}" destId="{B20606E4-08CA-47DB-857B-9716457F605F}" srcOrd="1" destOrd="0" presId="urn:microsoft.com/office/officeart/2005/8/layout/chevron2"/>
    <dgm:cxn modelId="{DF4F4056-F475-4091-9849-8EF2EEA1D740}" type="presParOf" srcId="{245C8B1E-C678-4342-9435-702D96B70CAA}" destId="{00700CA5-1372-417B-8B9D-8203578E2F32}" srcOrd="1" destOrd="0" presId="urn:microsoft.com/office/officeart/2005/8/layout/chevron2"/>
    <dgm:cxn modelId="{5C6184A8-93C5-4DAA-B5D9-BE5CD7D9A0B4}" type="presParOf" srcId="{245C8B1E-C678-4342-9435-702D96B70CAA}" destId="{71E9885C-48DC-4CB2-8895-FA5553BAE53B}" srcOrd="2" destOrd="0" presId="urn:microsoft.com/office/officeart/2005/8/layout/chevron2"/>
    <dgm:cxn modelId="{1E1FBA45-F5CB-4658-BE65-1CE6690851CF}" type="presParOf" srcId="{71E9885C-48DC-4CB2-8895-FA5553BAE53B}" destId="{F086D4B8-D9E0-4D1F-9F98-BA982EB1490A}" srcOrd="0" destOrd="0" presId="urn:microsoft.com/office/officeart/2005/8/layout/chevron2"/>
    <dgm:cxn modelId="{3B886D11-20C7-406E-A345-693320594450}" type="presParOf" srcId="{71E9885C-48DC-4CB2-8895-FA5553BAE53B}" destId="{238A9B8D-DA83-403D-91AF-1149557E8110}" srcOrd="1" destOrd="0" presId="urn:microsoft.com/office/officeart/2005/8/layout/chevron2"/>
    <dgm:cxn modelId="{664C134C-C7C9-4E3B-9209-174D6E452860}" type="presParOf" srcId="{245C8B1E-C678-4342-9435-702D96B70CAA}" destId="{2860C622-5F43-4449-B96F-9C3D2673C650}" srcOrd="3" destOrd="0" presId="urn:microsoft.com/office/officeart/2005/8/layout/chevron2"/>
    <dgm:cxn modelId="{BF2D273C-4BFA-483E-A653-203557AA3561}" type="presParOf" srcId="{245C8B1E-C678-4342-9435-702D96B70CAA}" destId="{BF7067DA-32AF-4B17-A5DA-C2BB93C6633C}" srcOrd="4" destOrd="0" presId="urn:microsoft.com/office/officeart/2005/8/layout/chevron2"/>
    <dgm:cxn modelId="{4DD55AEE-7688-4C1B-AFAD-CAF0525C2C0F}" type="presParOf" srcId="{BF7067DA-32AF-4B17-A5DA-C2BB93C6633C}" destId="{0C1BCF44-4B81-4901-831B-2FCE5F7CAFF5}" srcOrd="0" destOrd="0" presId="urn:microsoft.com/office/officeart/2005/8/layout/chevron2"/>
    <dgm:cxn modelId="{87273976-BFCC-4523-9A3D-0BA6D21A4124}" type="presParOf" srcId="{BF7067DA-32AF-4B17-A5DA-C2BB93C6633C}" destId="{04922815-9009-413C-9632-F18AE1050B2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6A9FB-BA5E-40A1-A22E-E412FFA892A7}">
      <dsp:nvSpPr>
        <dsp:cNvPr id="0" name=""/>
        <dsp:cNvSpPr/>
      </dsp:nvSpPr>
      <dsp:spPr>
        <a:xfrm rot="5400000">
          <a:off x="-439141" y="444454"/>
          <a:ext cx="2927608" cy="2049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Regression Method</a:t>
          </a:r>
          <a:endParaRPr lang="en-IN" sz="3100" kern="1200" dirty="0"/>
        </a:p>
      </dsp:txBody>
      <dsp:txXfrm rot="-5400000">
        <a:off x="0" y="1029976"/>
        <a:ext cx="2049326" cy="878282"/>
      </dsp:txXfrm>
    </dsp:sp>
    <dsp:sp modelId="{B20606E4-08CA-47DB-857B-9716457F605F}">
      <dsp:nvSpPr>
        <dsp:cNvPr id="0" name=""/>
        <dsp:cNvSpPr/>
      </dsp:nvSpPr>
      <dsp:spPr>
        <a:xfrm rot="5400000">
          <a:off x="8100771" y="-6046132"/>
          <a:ext cx="1902945" cy="140058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100" b="0" i="0" kern="1200" dirty="0"/>
            <a:t>Following the notation in (4), the stochastic coefficient vector ˆc, is estimated using the method of least squares as (ΦT Φ)−1ΦT Yi, where (ΦT Φ)−1ΦT is the projection matrix and Yi is the response vector. </a:t>
          </a:r>
          <a:endParaRPr lang="en-I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100" b="0" i="0" kern="1200" dirty="0"/>
            <a:t>If Φ is not full rank, we cannot consider this least squares projection - a ridge regression maybe more suitable, for example. Once ˆc is created, its sample covariance S is substituted into the graphical lasso; we call this approach the regression method.</a:t>
          </a:r>
          <a:endParaRPr lang="en-IN" sz="2100" kern="1200" dirty="0"/>
        </a:p>
      </dsp:txBody>
      <dsp:txXfrm rot="-5400000">
        <a:off x="2049326" y="98207"/>
        <a:ext cx="13912942" cy="1717157"/>
      </dsp:txXfrm>
    </dsp:sp>
    <dsp:sp modelId="{F086D4B8-D9E0-4D1F-9F98-BA982EB1490A}">
      <dsp:nvSpPr>
        <dsp:cNvPr id="0" name=""/>
        <dsp:cNvSpPr/>
      </dsp:nvSpPr>
      <dsp:spPr>
        <a:xfrm rot="5400000">
          <a:off x="-439141" y="3185830"/>
          <a:ext cx="2927608" cy="2049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FRK approach</a:t>
          </a:r>
          <a:endParaRPr lang="en-IN" sz="3100" kern="1200" dirty="0"/>
        </a:p>
      </dsp:txBody>
      <dsp:txXfrm rot="-5400000">
        <a:off x="0" y="3771352"/>
        <a:ext cx="2049326" cy="878282"/>
      </dsp:txXfrm>
    </dsp:sp>
    <dsp:sp modelId="{238A9B8D-DA83-403D-91AF-1149557E8110}">
      <dsp:nvSpPr>
        <dsp:cNvPr id="0" name=""/>
        <dsp:cNvSpPr/>
      </dsp:nvSpPr>
      <dsp:spPr>
        <a:xfrm rot="5400000">
          <a:off x="8100771" y="-3304756"/>
          <a:ext cx="1902945" cy="140058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100" kern="1200" dirty="0"/>
            <a:t>Another possible approach in the style of fixed rank kriging is to retrieve K = Q−1 by minimizing the loss function</a:t>
          </a:r>
          <a:endParaRPr lang="en-I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IN" sz="2100" kern="1200" dirty="0" err="1"/>
            <a:t>Argmin</a:t>
          </a:r>
          <a:r>
            <a:rPr lang="en-IN" sz="2100" kern="1200" dirty="0"/>
            <a:t> K0 KT + </a:t>
          </a:r>
          <a:r>
            <a:rPr lang="el-GR" sz="2100" kern="1200" dirty="0"/>
            <a:t>τ 2</a:t>
          </a:r>
          <a:r>
            <a:rPr lang="en-IN" sz="2100" kern="1200" dirty="0"/>
            <a:t>In − SF (16) </a:t>
          </a:r>
          <a:r>
            <a:rPr lang="en-US" sz="2100" kern="1200" dirty="0"/>
            <a:t>as proposed by </a:t>
          </a:r>
          <a:r>
            <a:rPr lang="en-US" sz="2100" kern="1200" dirty="0" err="1"/>
            <a:t>Cressie</a:t>
          </a:r>
          <a:r>
            <a:rPr lang="en-US" sz="2100" kern="1200" dirty="0"/>
            <a:t> and </a:t>
          </a:r>
          <a:r>
            <a:rPr lang="en-US" sz="2100" kern="1200" dirty="0" err="1"/>
            <a:t>Johannesson</a:t>
          </a:r>
          <a:r>
            <a:rPr lang="en-US" sz="2100" kern="1200" dirty="0"/>
            <a:t>. </a:t>
          </a:r>
          <a:r>
            <a:rPr lang="en-IN" sz="2100" kern="1200" dirty="0"/>
            <a:t>the optimal parameter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100" kern="1200" dirty="0"/>
            <a:t>estimate is ˆK = R−1QT(S−τ 2In)Q(R−1)T where = QR is the</a:t>
          </a:r>
          <a:endParaRPr lang="en-I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100" kern="1200" dirty="0"/>
            <a:t>QR decomposition of . Again, if  is not full rank, we cannot</a:t>
          </a:r>
          <a:endParaRPr lang="en-IN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IN" sz="2100" kern="1200" dirty="0"/>
            <a:t>consider this method.</a:t>
          </a:r>
        </a:p>
      </dsp:txBody>
      <dsp:txXfrm rot="-5400000">
        <a:off x="2049326" y="2839583"/>
        <a:ext cx="13912942" cy="1717157"/>
      </dsp:txXfrm>
    </dsp:sp>
    <dsp:sp modelId="{0C1BCF44-4B81-4901-831B-2FCE5F7CAFF5}">
      <dsp:nvSpPr>
        <dsp:cNvPr id="0" name=""/>
        <dsp:cNvSpPr/>
      </dsp:nvSpPr>
      <dsp:spPr>
        <a:xfrm rot="5400000">
          <a:off x="-439141" y="5927206"/>
          <a:ext cx="2927608" cy="20493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BGL Method</a:t>
          </a:r>
          <a:endParaRPr lang="en-IN" sz="3100" kern="1200" dirty="0"/>
        </a:p>
      </dsp:txBody>
      <dsp:txXfrm rot="-5400000">
        <a:off x="0" y="6512728"/>
        <a:ext cx="2049326" cy="878282"/>
      </dsp:txXfrm>
    </dsp:sp>
    <dsp:sp modelId="{04922815-9009-413C-9632-F18AE1050B27}">
      <dsp:nvSpPr>
        <dsp:cNvPr id="0" name=""/>
        <dsp:cNvSpPr/>
      </dsp:nvSpPr>
      <dsp:spPr>
        <a:xfrm rot="5400000">
          <a:off x="8100771" y="-563380"/>
          <a:ext cx="1902945" cy="140058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100" kern="1200"/>
        </a:p>
      </dsp:txBody>
      <dsp:txXfrm rot="-5400000">
        <a:off x="2049326" y="5580959"/>
        <a:ext cx="13912942" cy="1717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ab65a68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ab65a68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ab65a689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ab65a689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8529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5569636">
            <a:off x="833197" y="-1655354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4" y="0"/>
                </a:lnTo>
                <a:lnTo>
                  <a:pt x="4096054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 rot="-3755510">
            <a:off x="15075594" y="671510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3"/>
          <p:cNvSpPr txBox="1"/>
          <p:nvPr/>
        </p:nvSpPr>
        <p:spPr>
          <a:xfrm>
            <a:off x="4895648" y="1759784"/>
            <a:ext cx="8496705" cy="121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60" b="0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Problem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972490" y="4924756"/>
            <a:ext cx="49632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Modeling Nonstationarity:</a:t>
            </a:r>
            <a:endParaRPr/>
          </a:p>
          <a:p>
            <a:pPr marL="6477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can nonstationarity be effectively modeled in spatial data?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6730616" y="4678531"/>
            <a:ext cx="4947821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Sparse Structure in Spatial Data:</a:t>
            </a:r>
            <a:endParaRPr/>
          </a:p>
          <a:p>
            <a:pPr marL="6477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can sparsity be incorporated into the modeling of spatial data?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12133066" y="4669006"/>
            <a:ext cx="6154934" cy="395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14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Basis Graphical Lasso Method:</a:t>
            </a:r>
            <a:endParaRPr/>
          </a:p>
          <a:p>
            <a:pPr marL="607724" marR="0" lvl="1" indent="-3038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14"/>
              <a:buFont typeface="Arial"/>
              <a:buChar char="•"/>
            </a:pPr>
            <a:r>
              <a:rPr lang="en-US" sz="2814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does the Basis Graphical Lasso method work in the context of modeling spatial data?</a:t>
            </a:r>
            <a:endParaRPr/>
          </a:p>
          <a:p>
            <a:pPr marL="607724" marR="0" lvl="1" indent="-3038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14"/>
              <a:buFont typeface="Arial"/>
              <a:buChar char="•"/>
            </a:pPr>
            <a:r>
              <a:rPr lang="en-US" sz="2814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advantages does the Basis Graphical Lasso offer over other methods in capturing the underlying structure of spatial data?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14" b="0" i="0" u="none" strike="noStrike" cap="non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340808" y="4151481"/>
            <a:ext cx="84845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01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6730616" y="4151481"/>
            <a:ext cx="84845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02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12198618" y="4151481"/>
            <a:ext cx="84845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03</a:t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 rot="-5569636">
            <a:off x="14971079" y="-2501331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 rot="-5569636">
            <a:off x="-541388" y="6054203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;p19">
            <a:extLst>
              <a:ext uri="{FF2B5EF4-FFF2-40B4-BE49-F238E27FC236}">
                <a16:creationId xmlns:a16="http://schemas.microsoft.com/office/drawing/2014/main" id="{08A65C55-1C51-405C-AA4F-5B083A50C521}"/>
              </a:ext>
            </a:extLst>
          </p:cNvPr>
          <p:cNvSpPr txBox="1"/>
          <p:nvPr/>
        </p:nvSpPr>
        <p:spPr>
          <a:xfrm>
            <a:off x="1658148" y="161925"/>
            <a:ext cx="14551070" cy="139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60" b="0" i="0" u="none" strike="noStrike" cap="none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Simulation Study</a:t>
            </a:r>
            <a:endParaRPr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7B1EBC9-A257-4D0D-8BD1-7E522C4678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0086836"/>
              </p:ext>
            </p:extLst>
          </p:nvPr>
        </p:nvGraphicFramePr>
        <p:xfrm>
          <a:off x="1116418" y="1556153"/>
          <a:ext cx="16055163" cy="8420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6DBB08-1D83-49ED-9135-4F535AF85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8" t="4944" r="4858" b="10495"/>
          <a:stretch/>
        </p:blipFill>
        <p:spPr>
          <a:xfrm>
            <a:off x="7547757" y="1297172"/>
            <a:ext cx="9780086" cy="5209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59DAB-74C0-469A-A379-92285183A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73" t="16910" r="34143" b="21256"/>
          <a:stretch/>
        </p:blipFill>
        <p:spPr>
          <a:xfrm>
            <a:off x="1722474" y="1883292"/>
            <a:ext cx="4063933" cy="4037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CA81A-FAB9-40DC-B928-F857AC6C8B11}"/>
              </a:ext>
            </a:extLst>
          </p:cNvPr>
          <p:cNvSpPr txBox="1"/>
          <p:nvPr/>
        </p:nvSpPr>
        <p:spPr>
          <a:xfrm>
            <a:off x="1403498" y="7378995"/>
            <a:ext cx="15481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none" strike="noStrike" baseline="0" dirty="0">
                <a:latin typeface="+mn-lt"/>
              </a:rPr>
              <a:t>Displaying the graphical structure for </a:t>
            </a:r>
            <a:r>
              <a:rPr lang="en-US" sz="3200" b="1" i="1" u="none" strike="noStrike" baseline="0" dirty="0">
                <a:latin typeface="+mn-lt"/>
              </a:rPr>
              <a:t>Q </a:t>
            </a:r>
            <a:r>
              <a:rPr lang="en-US" sz="3200" b="1" i="0" u="none" strike="noStrike" baseline="0" dirty="0">
                <a:latin typeface="+mn-lt"/>
              </a:rPr>
              <a:t>and a realization from the basis model.</a:t>
            </a:r>
            <a:endParaRPr lang="en-IN" sz="2400" b="1" dirty="0"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328C40-8472-4187-8D27-4D1A38D541B7}"/>
              </a:ext>
            </a:extLst>
          </p:cNvPr>
          <p:cNvSpPr txBox="1"/>
          <p:nvPr/>
        </p:nvSpPr>
        <p:spPr>
          <a:xfrm>
            <a:off x="744278" y="7527852"/>
            <a:ext cx="15523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stimates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based on minimizing the loss function (</a:t>
            </a:r>
            <a:r>
              <a:rPr lang="en-US" sz="2400" b="0" i="0" u="none" strike="noStrike" baseline="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were poorly behaved in comparison to the BGL method, and the versions which did not directly call the FRK package produced singular matrices.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BGL method is more or less comparable to the regression-based idea.</a:t>
            </a:r>
            <a:endParaRPr lang="en-I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854D6-C6AC-4FB2-9DD0-AB3870F66431}"/>
              </a:ext>
            </a:extLst>
          </p:cNvPr>
          <p:cNvSpPr txBox="1"/>
          <p:nvPr/>
        </p:nvSpPr>
        <p:spPr>
          <a:xfrm>
            <a:off x="999460" y="786809"/>
            <a:ext cx="508236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>
                <a:latin typeface="+mn-lt"/>
              </a:rPr>
              <a:t>Setup of the Study:</a:t>
            </a:r>
          </a:p>
          <a:p>
            <a:pPr algn="just"/>
            <a:endParaRPr lang="en-US" sz="2800" b="1" dirty="0">
              <a:latin typeface="+mn-lt"/>
            </a:endParaRPr>
          </a:p>
          <a:p>
            <a:pPr algn="just"/>
            <a:r>
              <a:rPr lang="en-US" sz="2400" u="sng" dirty="0">
                <a:latin typeface="+mn-lt"/>
              </a:rPr>
              <a:t>S</a:t>
            </a:r>
            <a:r>
              <a:rPr lang="en-US" sz="2400" b="0" i="0" u="sng" strike="noStrike" baseline="0" dirty="0">
                <a:latin typeface="+mn-lt"/>
              </a:rPr>
              <a:t>patial domain</a:t>
            </a:r>
            <a:r>
              <a:rPr lang="en-US" sz="2400" b="0" i="0" u="none" strike="noStrike" baseline="0" dirty="0">
                <a:latin typeface="+mn-lt"/>
              </a:rPr>
              <a:t>: unit square [0, 1]×[0, 1]</a:t>
            </a:r>
          </a:p>
          <a:p>
            <a:pPr algn="just"/>
            <a:r>
              <a:rPr lang="en-US" sz="2400" b="0" i="0" u="sng" strike="noStrike" baseline="0" dirty="0">
                <a:latin typeface="+mn-lt"/>
              </a:rPr>
              <a:t>Basis functions</a:t>
            </a:r>
            <a:r>
              <a:rPr lang="en-US" sz="2400" b="0" i="0" u="none" strike="noStrike" baseline="0" dirty="0">
                <a:latin typeface="+mn-lt"/>
              </a:rPr>
              <a:t>: Compactly supported Wendland</a:t>
            </a:r>
            <a:r>
              <a:rPr lang="en-US" sz="2400" dirty="0">
                <a:latin typeface="+mn-lt"/>
              </a:rPr>
              <a:t> </a:t>
            </a:r>
            <a:r>
              <a:rPr lang="en-US" sz="2400" b="0" i="0" u="none" strike="noStrike" baseline="0" dirty="0">
                <a:latin typeface="+mn-lt"/>
              </a:rPr>
              <a:t>bases from the </a:t>
            </a:r>
            <a:r>
              <a:rPr lang="en-US" sz="2400" b="0" i="0" u="none" strike="noStrike" baseline="0" dirty="0" err="1">
                <a:latin typeface="+mn-lt"/>
              </a:rPr>
              <a:t>LatticeKrig</a:t>
            </a:r>
            <a:r>
              <a:rPr lang="en-US" sz="2400" dirty="0">
                <a:latin typeface="+mn-lt"/>
              </a:rPr>
              <a:t> </a:t>
            </a:r>
            <a:r>
              <a:rPr lang="en-US" sz="2400" b="0" i="0" u="none" strike="noStrike" baseline="0" dirty="0">
                <a:latin typeface="+mn-lt"/>
              </a:rPr>
              <a:t>R package.</a:t>
            </a:r>
          </a:p>
          <a:p>
            <a:pPr algn="just"/>
            <a:r>
              <a:rPr lang="en-US" sz="2400" b="0" i="0" u="sng" strike="noStrike" baseline="0" dirty="0">
                <a:latin typeface="+mn-lt"/>
              </a:rPr>
              <a:t>Number of locations</a:t>
            </a:r>
            <a:r>
              <a:rPr lang="en-US" sz="2400" b="0" i="0" u="none" strike="noStrike" baseline="0" dirty="0">
                <a:latin typeface="+mn-lt"/>
              </a:rPr>
              <a:t>: </a:t>
            </a:r>
            <a:r>
              <a:rPr lang="en-US" sz="2400" b="0" i="1" u="none" strike="noStrike" baseline="0" dirty="0">
                <a:latin typeface="+mn-lt"/>
              </a:rPr>
              <a:t>n </a:t>
            </a:r>
            <a:r>
              <a:rPr lang="en-US" sz="2400" b="0" i="0" u="none" strike="noStrike" baseline="0" dirty="0">
                <a:latin typeface="+mn-lt"/>
              </a:rPr>
              <a:t>= 2500 </a:t>
            </a:r>
            <a:r>
              <a:rPr lang="en-US" sz="2400" b="0" i="0" u="sng" strike="noStrike" baseline="0" dirty="0">
                <a:latin typeface="+mn-lt"/>
              </a:rPr>
              <a:t>Noise-to-signal ratio</a:t>
            </a:r>
            <a:r>
              <a:rPr lang="en-US" sz="2400" b="0" i="0" u="none" strike="noStrike" baseline="0" dirty="0">
                <a:latin typeface="+mn-lt"/>
              </a:rPr>
              <a:t>: 0.1</a:t>
            </a:r>
          </a:p>
          <a:p>
            <a:pPr algn="just"/>
            <a:r>
              <a:rPr lang="en-US" sz="2400" u="sng" dirty="0">
                <a:latin typeface="+mn-lt"/>
              </a:rPr>
              <a:t>P</a:t>
            </a:r>
            <a:r>
              <a:rPr lang="en-US" sz="2400" b="0" i="0" u="sng" strike="noStrike" baseline="0" dirty="0">
                <a:latin typeface="+mn-lt"/>
              </a:rPr>
              <a:t>enalty matrix</a:t>
            </a:r>
            <a:r>
              <a:rPr lang="en-US" sz="2400" b="0" i="0" strike="noStrike" baseline="0" dirty="0">
                <a:latin typeface="+mn-lt"/>
              </a:rPr>
              <a:t>: It is</a:t>
            </a:r>
            <a:r>
              <a:rPr lang="en-US" sz="2400" b="0" i="0" u="none" strike="noStrike" baseline="0" dirty="0">
                <a:latin typeface="+mn-lt"/>
              </a:rPr>
              <a:t> populated with 0.2 and zeros on the diagonal. </a:t>
            </a:r>
          </a:p>
          <a:p>
            <a:pPr algn="just"/>
            <a:r>
              <a:rPr lang="en-US" sz="2400" u="sng" dirty="0">
                <a:latin typeface="+mn-lt"/>
              </a:rPr>
              <a:t>Initial </a:t>
            </a:r>
            <a:r>
              <a:rPr lang="en-US" sz="2400" b="0" i="0" u="sng" strike="noStrike" baseline="0" dirty="0">
                <a:latin typeface="+mn-lt"/>
              </a:rPr>
              <a:t>guess</a:t>
            </a:r>
            <a:r>
              <a:rPr lang="en-US" sz="2400" b="0" i="0" u="none" strike="noStrike" baseline="0" dirty="0">
                <a:latin typeface="+mn-lt"/>
              </a:rPr>
              <a:t>: is the identity matrix </a:t>
            </a:r>
            <a:r>
              <a:rPr lang="en-US" sz="2400" b="0" i="1" u="none" strike="noStrike" baseline="0" dirty="0">
                <a:latin typeface="+mn-lt"/>
              </a:rPr>
              <a:t>Q</a:t>
            </a:r>
            <a:r>
              <a:rPr lang="en-US" sz="2400" baseline="-25000" dirty="0">
                <a:latin typeface="+mn-lt"/>
              </a:rPr>
              <a:t>0</a:t>
            </a:r>
            <a:r>
              <a:rPr lang="en-US" sz="2400" b="0" i="0" u="none" strike="noStrike" baseline="0" dirty="0">
                <a:latin typeface="+mn-lt"/>
              </a:rPr>
              <a:t> = </a:t>
            </a:r>
            <a:r>
              <a:rPr lang="en-US" sz="2400" b="0" i="1" u="none" strike="noStrike" baseline="0" dirty="0">
                <a:latin typeface="+mn-lt"/>
              </a:rPr>
              <a:t>I</a:t>
            </a:r>
            <a:r>
              <a:rPr lang="en-US" sz="2400" dirty="0">
                <a:latin typeface="+mn-lt"/>
              </a:rPr>
              <a:t>.</a:t>
            </a: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r>
              <a:rPr lang="en-US" sz="2400" b="0" i="0" u="none" strike="noStrike" baseline="0" dirty="0">
                <a:latin typeface="+mn-lt"/>
              </a:rPr>
              <a:t>*We stop the BGL at a relative error of 0.01.</a:t>
            </a:r>
            <a:endParaRPr lang="en-IN" sz="3200" dirty="0">
              <a:latin typeface="+mn-lt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B45965A-D00E-45F3-AD05-D3522C776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493632"/>
              </p:ext>
            </p:extLst>
          </p:nvPr>
        </p:nvGraphicFramePr>
        <p:xfrm>
          <a:off x="7467604" y="1439757"/>
          <a:ext cx="9477150" cy="4818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430">
                  <a:extLst>
                    <a:ext uri="{9D8B030D-6E8A-4147-A177-3AD203B41FA5}">
                      <a16:colId xmlns:a16="http://schemas.microsoft.com/office/drawing/2014/main" val="3958536848"/>
                    </a:ext>
                  </a:extLst>
                </a:gridCol>
                <a:gridCol w="1895430">
                  <a:extLst>
                    <a:ext uri="{9D8B030D-6E8A-4147-A177-3AD203B41FA5}">
                      <a16:colId xmlns:a16="http://schemas.microsoft.com/office/drawing/2014/main" val="850429167"/>
                    </a:ext>
                  </a:extLst>
                </a:gridCol>
                <a:gridCol w="1895430">
                  <a:extLst>
                    <a:ext uri="{9D8B030D-6E8A-4147-A177-3AD203B41FA5}">
                      <a16:colId xmlns:a16="http://schemas.microsoft.com/office/drawing/2014/main" val="1768797724"/>
                    </a:ext>
                  </a:extLst>
                </a:gridCol>
                <a:gridCol w="1895430">
                  <a:extLst>
                    <a:ext uri="{9D8B030D-6E8A-4147-A177-3AD203B41FA5}">
                      <a16:colId xmlns:a16="http://schemas.microsoft.com/office/drawing/2014/main" val="616729779"/>
                    </a:ext>
                  </a:extLst>
                </a:gridCol>
                <a:gridCol w="1895430">
                  <a:extLst>
                    <a:ext uri="{9D8B030D-6E8A-4147-A177-3AD203B41FA5}">
                      <a16:colId xmlns:a16="http://schemas.microsoft.com/office/drawing/2014/main" val="180637560"/>
                    </a:ext>
                  </a:extLst>
                </a:gridCol>
              </a:tblGrid>
              <a:tr h="803143"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Statistic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m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Loss/FRK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Regression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BGL</a:t>
                      </a:r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050300"/>
                  </a:ext>
                </a:extLst>
              </a:tr>
              <a:tr h="803143">
                <a:tc rowSpan="5">
                  <a:txBody>
                    <a:bodyPr/>
                    <a:lstStyle/>
                    <a:p>
                      <a:pPr algn="l"/>
                      <a:r>
                        <a:rPr lang="en-IN" sz="2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Frobenius</a:t>
                      </a:r>
                      <a:r>
                        <a:rPr lang="en-IN" sz="2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error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8267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2.38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12.76</a:t>
                      </a:r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813190"/>
                  </a:ext>
                </a:extLst>
              </a:tr>
              <a:tr h="803143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5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156.04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1.11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1.32</a:t>
                      </a:r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434330"/>
                  </a:ext>
                </a:extLst>
              </a:tr>
              <a:tr h="803143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10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98.52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0.71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0.80</a:t>
                      </a:r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237878"/>
                  </a:ext>
                </a:extLst>
              </a:tr>
              <a:tr h="803143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49.84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0.47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0.78</a:t>
                      </a:r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764368"/>
                  </a:ext>
                </a:extLst>
              </a:tr>
              <a:tr h="803143"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50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21.69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0.51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0.79</a:t>
                      </a:r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333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478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4;p19">
            <a:extLst>
              <a:ext uri="{FF2B5EF4-FFF2-40B4-BE49-F238E27FC236}">
                <a16:creationId xmlns:a16="http://schemas.microsoft.com/office/drawing/2014/main" id="{3D3579A2-D30F-48F0-9284-60212E38BC64}"/>
              </a:ext>
            </a:extLst>
          </p:cNvPr>
          <p:cNvSpPr txBox="1"/>
          <p:nvPr/>
        </p:nvSpPr>
        <p:spPr>
          <a:xfrm>
            <a:off x="1658148" y="161925"/>
            <a:ext cx="14551070" cy="1394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60" dirty="0">
                <a:latin typeface="Yeseva One"/>
                <a:ea typeface="Yeseva One"/>
                <a:cs typeface="Yeseva One"/>
                <a:sym typeface="Yeseva One"/>
              </a:rPr>
              <a:t>Timing</a:t>
            </a:r>
            <a:r>
              <a:rPr lang="en-US" sz="9060" b="0" i="0" u="none" strike="noStrike" cap="none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Study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B53318-E94B-492F-AA49-DAC643D55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" t="14561" r="5158" b="5190"/>
          <a:stretch/>
        </p:blipFill>
        <p:spPr>
          <a:xfrm>
            <a:off x="6294473" y="1850065"/>
            <a:ext cx="10972801" cy="5507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C3665-D4AB-4A36-A5E0-0C7B4DE4A924}"/>
              </a:ext>
            </a:extLst>
          </p:cNvPr>
          <p:cNvSpPr txBox="1"/>
          <p:nvPr/>
        </p:nvSpPr>
        <p:spPr>
          <a:xfrm>
            <a:off x="1020725" y="1850065"/>
            <a:ext cx="472085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>
                <a:latin typeface="+mn-lt"/>
              </a:rPr>
              <a:t>Setup of the Study:</a:t>
            </a:r>
          </a:p>
          <a:p>
            <a:pPr algn="just"/>
            <a:endParaRPr lang="en-US" sz="2800" b="1" dirty="0">
              <a:latin typeface="+mn-lt"/>
            </a:endParaRPr>
          </a:p>
          <a:p>
            <a:pPr algn="just"/>
            <a:r>
              <a:rPr lang="en-US" sz="2400" u="sng" dirty="0">
                <a:latin typeface="+mn-lt"/>
              </a:rPr>
              <a:t>S</a:t>
            </a:r>
            <a:r>
              <a:rPr lang="en-US" sz="2400" b="0" i="0" u="sng" strike="noStrike" baseline="0" dirty="0">
                <a:latin typeface="+mn-lt"/>
              </a:rPr>
              <a:t>patial domain</a:t>
            </a:r>
            <a:r>
              <a:rPr lang="en-US" sz="2400" b="0" i="0" u="none" strike="noStrike" baseline="0" dirty="0">
                <a:latin typeface="+mn-lt"/>
              </a:rPr>
              <a:t>: unit square [0, 1]×[0, 1]</a:t>
            </a:r>
          </a:p>
          <a:p>
            <a:pPr algn="just"/>
            <a:r>
              <a:rPr lang="en-US" sz="2400" b="0" i="0" u="sng" strike="noStrike" baseline="0" dirty="0">
                <a:latin typeface="+mn-lt"/>
              </a:rPr>
              <a:t>Basis functions</a:t>
            </a:r>
            <a:r>
              <a:rPr lang="en-US" sz="2400" b="0" i="0" u="none" strike="noStrike" baseline="0" dirty="0">
                <a:latin typeface="+mn-lt"/>
              </a:rPr>
              <a:t>: Compactly supported Wendland</a:t>
            </a:r>
            <a:r>
              <a:rPr lang="en-US" sz="2400" dirty="0">
                <a:latin typeface="+mn-lt"/>
              </a:rPr>
              <a:t> </a:t>
            </a:r>
            <a:r>
              <a:rPr lang="en-US" sz="2400" b="0" i="0" u="none" strike="noStrike" baseline="0" dirty="0">
                <a:latin typeface="+mn-lt"/>
              </a:rPr>
              <a:t>bases from the </a:t>
            </a:r>
            <a:r>
              <a:rPr lang="en-US" sz="2400" b="0" i="0" u="none" strike="noStrike" baseline="0" dirty="0" err="1">
                <a:latin typeface="+mn-lt"/>
              </a:rPr>
              <a:t>LatticeKrig</a:t>
            </a:r>
            <a:r>
              <a:rPr lang="en-US" sz="2400" dirty="0">
                <a:latin typeface="+mn-lt"/>
              </a:rPr>
              <a:t> </a:t>
            </a:r>
            <a:r>
              <a:rPr lang="en-US" sz="2400" b="0" i="0" u="none" strike="noStrike" baseline="0" dirty="0">
                <a:latin typeface="+mn-lt"/>
              </a:rPr>
              <a:t>R package.</a:t>
            </a:r>
          </a:p>
          <a:p>
            <a:pPr algn="just"/>
            <a:r>
              <a:rPr lang="en-US" sz="2400" b="0" i="0" u="sng" strike="noStrike" baseline="0" dirty="0">
                <a:latin typeface="+mn-lt"/>
              </a:rPr>
              <a:t>Number of locations</a:t>
            </a:r>
            <a:r>
              <a:rPr lang="en-US" sz="2400" b="0" i="0" u="none" strike="noStrike" baseline="0" dirty="0">
                <a:latin typeface="+mn-lt"/>
              </a:rPr>
              <a:t>: </a:t>
            </a:r>
            <a:r>
              <a:rPr lang="en-US" sz="2400" b="0" i="1" u="none" strike="noStrike" baseline="0" dirty="0">
                <a:latin typeface="+mn-lt"/>
              </a:rPr>
              <a:t>n </a:t>
            </a:r>
            <a:r>
              <a:rPr lang="en-US" sz="2400" b="0" i="0" u="none" strike="noStrike" baseline="0" dirty="0">
                <a:latin typeface="+mn-lt"/>
              </a:rPr>
              <a:t>= 2500 </a:t>
            </a:r>
          </a:p>
          <a:p>
            <a:pPr algn="just"/>
            <a:r>
              <a:rPr lang="en-US" sz="2400" b="0" i="0" u="sng" strike="noStrike" baseline="0" dirty="0">
                <a:latin typeface="+mn-lt"/>
              </a:rPr>
              <a:t>Noise-to-signal ratio</a:t>
            </a:r>
            <a:r>
              <a:rPr lang="en-US" sz="2400" b="0" i="0" u="none" strike="noStrike" baseline="0" dirty="0">
                <a:latin typeface="+mn-lt"/>
              </a:rPr>
              <a:t>: 0.1</a:t>
            </a:r>
          </a:p>
          <a:p>
            <a:pPr algn="just"/>
            <a:r>
              <a:rPr lang="en-US" sz="2400" u="sng" dirty="0">
                <a:latin typeface="+mn-lt"/>
              </a:rPr>
              <a:t>P</a:t>
            </a:r>
            <a:r>
              <a:rPr lang="en-US" sz="2400" b="0" i="0" u="sng" strike="noStrike" baseline="0" dirty="0">
                <a:latin typeface="+mn-lt"/>
              </a:rPr>
              <a:t>enalty matrix</a:t>
            </a:r>
            <a:r>
              <a:rPr lang="en-US" sz="2400" b="0" i="0" strike="noStrike" baseline="0" dirty="0">
                <a:latin typeface="+mn-lt"/>
              </a:rPr>
              <a:t>: It is</a:t>
            </a:r>
            <a:r>
              <a:rPr lang="en-US" sz="2400" b="0" i="0" u="none" strike="noStrike" baseline="0" dirty="0">
                <a:latin typeface="+mn-lt"/>
              </a:rPr>
              <a:t> populated with 0.2 and zeros on the diagonal. </a:t>
            </a:r>
          </a:p>
          <a:p>
            <a:pPr algn="just"/>
            <a:r>
              <a:rPr lang="en-US" sz="2400" u="sng" dirty="0">
                <a:latin typeface="+mn-lt"/>
              </a:rPr>
              <a:t>Initial </a:t>
            </a:r>
            <a:r>
              <a:rPr lang="en-US" sz="2400" b="0" i="0" u="sng" strike="noStrike" baseline="0" dirty="0">
                <a:latin typeface="+mn-lt"/>
              </a:rPr>
              <a:t>guess</a:t>
            </a:r>
            <a:r>
              <a:rPr lang="en-US" sz="2400" b="0" i="0" u="none" strike="noStrike" baseline="0" dirty="0">
                <a:latin typeface="+mn-lt"/>
              </a:rPr>
              <a:t>: is the identity matrix </a:t>
            </a:r>
            <a:r>
              <a:rPr lang="en-US" sz="2400" b="0" i="1" u="none" strike="noStrike" baseline="0" dirty="0">
                <a:latin typeface="+mn-lt"/>
              </a:rPr>
              <a:t>Q</a:t>
            </a:r>
            <a:r>
              <a:rPr lang="en-US" sz="2400" baseline="-25000" dirty="0">
                <a:latin typeface="+mn-lt"/>
              </a:rPr>
              <a:t>0</a:t>
            </a:r>
            <a:r>
              <a:rPr lang="en-US" sz="2400" b="0" i="0" u="none" strike="noStrike" baseline="0" dirty="0">
                <a:latin typeface="+mn-lt"/>
              </a:rPr>
              <a:t> = </a:t>
            </a:r>
            <a:r>
              <a:rPr lang="en-US" sz="2400" b="0" i="1" u="none" strike="noStrike" baseline="0" dirty="0">
                <a:latin typeface="+mn-lt"/>
              </a:rPr>
              <a:t>I</a:t>
            </a:r>
            <a:r>
              <a:rPr lang="en-US" sz="2400" dirty="0">
                <a:latin typeface="+mn-lt"/>
              </a:rPr>
              <a:t>.</a:t>
            </a: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r>
              <a:rPr lang="en-US" sz="2400" b="0" i="0" u="none" strike="noStrike" baseline="0" dirty="0">
                <a:latin typeface="+mn-lt"/>
              </a:rPr>
              <a:t>*We stop the BGL at a relative error of 0.01.</a:t>
            </a:r>
            <a:endParaRPr lang="en-IN" sz="32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DF718-FE34-4649-8496-B07815C5ACC4}"/>
              </a:ext>
            </a:extLst>
          </p:cNvPr>
          <p:cNvSpPr txBox="1"/>
          <p:nvPr/>
        </p:nvSpPr>
        <p:spPr>
          <a:xfrm>
            <a:off x="6294472" y="7974818"/>
            <a:ext cx="10972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400" b="0" i="0" u="none" strike="noStrike" baseline="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 display the elapsed time for the BGL</a:t>
            </a:r>
          </a:p>
          <a:p>
            <a:pPr algn="just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Here, we see that having multiple realizations helps reduce computation time due to a more stable estimate of the sample 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covariance matrix </a:t>
            </a:r>
            <a:r>
              <a:rPr lang="en-IN" sz="24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09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4;p19">
            <a:extLst>
              <a:ext uri="{FF2B5EF4-FFF2-40B4-BE49-F238E27FC236}">
                <a16:creationId xmlns:a16="http://schemas.microsoft.com/office/drawing/2014/main" id="{E8C86373-20E2-4143-B7EF-9EC995EE8086}"/>
              </a:ext>
            </a:extLst>
          </p:cNvPr>
          <p:cNvSpPr txBox="1"/>
          <p:nvPr/>
        </p:nvSpPr>
        <p:spPr>
          <a:xfrm>
            <a:off x="1658148" y="161925"/>
            <a:ext cx="1455107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Yeseva One"/>
                <a:ea typeface="Yeseva One"/>
                <a:cs typeface="Yeseva One"/>
                <a:sym typeface="Yeseva One"/>
              </a:rPr>
              <a:t>Recovering unknown precision structure using local basis functions</a:t>
            </a:r>
            <a:endParaRPr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400C1-80A5-40F6-9C19-0AD5FA4CC1E0}"/>
              </a:ext>
            </a:extLst>
          </p:cNvPr>
          <p:cNvSpPr txBox="1"/>
          <p:nvPr/>
        </p:nvSpPr>
        <p:spPr>
          <a:xfrm>
            <a:off x="1190847" y="2465844"/>
            <a:ext cx="159063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+mn-lt"/>
                <a:ea typeface="Microsoft YaHei UI Light" panose="020B0502040204020203" pitchFamily="34" charset="-122"/>
              </a:rPr>
              <a:t>C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+mn-lt"/>
                <a:ea typeface="Microsoft YaHei UI Light" panose="020B0502040204020203" pitchFamily="34" charset="-122"/>
              </a:rPr>
              <a:t>onsider a localized problem where a basis of compactly supported functions was used on a grid using the </a:t>
            </a:r>
            <a:r>
              <a:rPr lang="en-US" sz="2400" b="0" i="0" u="none" strike="noStrike" baseline="0" dirty="0" err="1">
                <a:solidFill>
                  <a:srgbClr val="000000"/>
                </a:solidFill>
                <a:latin typeface="+mn-lt"/>
                <a:ea typeface="Microsoft YaHei UI Light" panose="020B0502040204020203" pitchFamily="34" charset="-122"/>
              </a:rPr>
              <a:t>LatticeKrig</a:t>
            </a:r>
            <a:r>
              <a:rPr lang="en-US" sz="2400" dirty="0">
                <a:latin typeface="+mn-lt"/>
                <a:ea typeface="Microsoft YaHei UI Light" panose="020B0502040204020203" pitchFamily="34" charset="-122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+mn-lt"/>
                <a:ea typeface="Microsoft YaHei UI Light" panose="020B0502040204020203" pitchFamily="34" charset="-122"/>
              </a:rPr>
              <a:t>model setup which we briefly describe here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+mn-lt"/>
                <a:ea typeface="Microsoft YaHei UI Light" panose="020B0502040204020203" pitchFamily="34" charset="-122"/>
              </a:rPr>
              <a:t>: basis functions are compactly supported Wendland functions whose range of support is set so that each function overlaps with 2.5 other basis functions along axial directions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+mn-lt"/>
                <a:ea typeface="Microsoft YaHei UI Light" panose="020B0502040204020203" pitchFamily="34" charset="-122"/>
              </a:rPr>
              <a:t>. </a:t>
            </a:r>
          </a:p>
          <a:p>
            <a:pPr algn="just"/>
            <a:endParaRPr lang="en-US" sz="2400" dirty="0">
              <a:latin typeface="+mn-lt"/>
              <a:ea typeface="Microsoft YaHei UI Light" panose="020B0502040204020203" pitchFamily="34" charset="-122"/>
            </a:endParaRPr>
          </a:p>
          <a:p>
            <a:pPr algn="just"/>
            <a:r>
              <a:rPr lang="en-US" sz="2400" b="0" i="0" u="none" strike="noStrike" baseline="0" dirty="0">
                <a:solidFill>
                  <a:srgbClr val="000000"/>
                </a:solidFill>
                <a:latin typeface="+mn-lt"/>
                <a:ea typeface="Microsoft YaHei UI Light" panose="020B0502040204020203" pitchFamily="34" charset="-122"/>
              </a:rPr>
              <a:t>The model basis functions will correspond to either a single level or multiresolution 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+mn-lt"/>
                <a:ea typeface="Microsoft YaHei UI Light" panose="020B0502040204020203" pitchFamily="34" charset="-122"/>
              </a:rPr>
              <a:t>model. </a:t>
            </a:r>
            <a:r>
              <a:rPr lang="en-US" sz="2400" b="0" i="0" u="none" strike="noStrike" baseline="0" dirty="0">
                <a:latin typeface="+mn-lt"/>
              </a:rPr>
              <a:t>The precision matrix </a:t>
            </a:r>
            <a:r>
              <a:rPr lang="en-US" sz="2400" b="0" i="1" u="none" strike="noStrike" baseline="0" dirty="0">
                <a:latin typeface="+mn-lt"/>
              </a:rPr>
              <a:t>Q </a:t>
            </a:r>
            <a:r>
              <a:rPr lang="en-US" sz="2400" b="0" i="0" u="none" strike="noStrike" baseline="0" dirty="0">
                <a:latin typeface="+mn-lt"/>
              </a:rPr>
              <a:t>is set to a stationary spatial autoregressive structure.</a:t>
            </a:r>
            <a:endParaRPr lang="en-IN" sz="2400" dirty="0">
              <a:latin typeface="+mn-lt"/>
              <a:ea typeface="Microsoft YaHei UI Light" panose="020B0502040204020203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B0671-3BDE-4CB8-9C03-8808BBFD6945}"/>
              </a:ext>
            </a:extLst>
          </p:cNvPr>
          <p:cNvSpPr txBox="1"/>
          <p:nvPr/>
        </p:nvSpPr>
        <p:spPr>
          <a:xfrm>
            <a:off x="1190847" y="5600760"/>
            <a:ext cx="159063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u="sng" dirty="0">
                <a:latin typeface="+mn-lt"/>
              </a:rPr>
              <a:t>Setup of the Study:</a:t>
            </a:r>
          </a:p>
          <a:p>
            <a:pPr algn="just"/>
            <a:endParaRPr lang="en-US" sz="2800" b="1" dirty="0">
              <a:latin typeface="+mn-lt"/>
            </a:endParaRPr>
          </a:p>
          <a:p>
            <a:pPr algn="just"/>
            <a:r>
              <a:rPr lang="en-US" sz="2400" u="sng" dirty="0">
                <a:latin typeface="+mn-lt"/>
              </a:rPr>
              <a:t>S</a:t>
            </a:r>
            <a:r>
              <a:rPr lang="en-US" sz="2400" b="0" i="0" u="sng" strike="noStrike" baseline="0" dirty="0">
                <a:latin typeface="+mn-lt"/>
              </a:rPr>
              <a:t>patial domain</a:t>
            </a:r>
            <a:r>
              <a:rPr lang="en-US" sz="2400" b="0" i="0" u="none" strike="noStrike" baseline="0" dirty="0">
                <a:latin typeface="+mn-lt"/>
              </a:rPr>
              <a:t>: unit square [0, 1]×[0, 1]</a:t>
            </a:r>
          </a:p>
          <a:p>
            <a:pPr algn="just"/>
            <a:r>
              <a:rPr lang="en-US" sz="2400" b="0" i="0" u="sng" strike="noStrike" baseline="0" dirty="0">
                <a:latin typeface="+mn-lt"/>
              </a:rPr>
              <a:t>Basis functions</a:t>
            </a:r>
            <a:r>
              <a:rPr lang="en-US" sz="2400" b="0" i="0" u="none" strike="noStrike" baseline="0" dirty="0">
                <a:latin typeface="+mn-lt"/>
              </a:rPr>
              <a:t>: Compactly supported Wendland</a:t>
            </a:r>
            <a:r>
              <a:rPr lang="en-US" sz="2400" dirty="0">
                <a:latin typeface="+mn-lt"/>
              </a:rPr>
              <a:t> </a:t>
            </a:r>
            <a:r>
              <a:rPr lang="en-US" sz="2400" b="0" i="0" u="none" strike="noStrike" baseline="0" dirty="0">
                <a:latin typeface="+mn-lt"/>
              </a:rPr>
              <a:t>bases from the </a:t>
            </a:r>
            <a:r>
              <a:rPr lang="en-US" sz="2400" b="0" i="0" u="none" strike="noStrike" baseline="0" dirty="0" err="1">
                <a:latin typeface="+mn-lt"/>
              </a:rPr>
              <a:t>LatticeKrig</a:t>
            </a:r>
            <a:r>
              <a:rPr lang="en-US" sz="2400" dirty="0">
                <a:latin typeface="+mn-lt"/>
              </a:rPr>
              <a:t> </a:t>
            </a:r>
            <a:r>
              <a:rPr lang="en-US" sz="2400" b="0" i="0" u="none" strike="noStrike" baseline="0" dirty="0">
                <a:latin typeface="+mn-lt"/>
              </a:rPr>
              <a:t>R package.</a:t>
            </a:r>
          </a:p>
          <a:p>
            <a:pPr algn="just"/>
            <a:r>
              <a:rPr lang="en-US" sz="2400" b="0" i="0" u="sng" strike="noStrike" baseline="0" dirty="0">
                <a:latin typeface="+mn-lt"/>
              </a:rPr>
              <a:t>Number of locations</a:t>
            </a:r>
            <a:r>
              <a:rPr lang="en-US" sz="2400" b="0" i="0" u="none" strike="noStrike" baseline="0" dirty="0">
                <a:latin typeface="+mn-lt"/>
              </a:rPr>
              <a:t>: </a:t>
            </a:r>
            <a:r>
              <a:rPr lang="en-US" sz="2400" b="0" i="1" u="none" strike="noStrike" baseline="0" dirty="0">
                <a:latin typeface="+mn-lt"/>
              </a:rPr>
              <a:t>n </a:t>
            </a:r>
            <a:r>
              <a:rPr lang="en-US" sz="2400" b="0" i="0" u="none" strike="noStrike" baseline="0" dirty="0">
                <a:latin typeface="+mn-lt"/>
              </a:rPr>
              <a:t>= 2500 </a:t>
            </a:r>
            <a:r>
              <a:rPr lang="en-US" sz="2400" b="0" i="0" u="sng" strike="noStrike" baseline="0" dirty="0">
                <a:latin typeface="+mn-lt"/>
              </a:rPr>
              <a:t>Noise-to-signal ratio</a:t>
            </a:r>
            <a:r>
              <a:rPr lang="en-US" sz="2400" b="0" i="0" u="none" strike="noStrike" baseline="0" dirty="0">
                <a:latin typeface="+mn-lt"/>
              </a:rPr>
              <a:t>: 0.1</a:t>
            </a:r>
          </a:p>
          <a:p>
            <a:pPr algn="just"/>
            <a:r>
              <a:rPr lang="en-US" sz="2400" u="sng" dirty="0">
                <a:latin typeface="+mn-lt"/>
              </a:rPr>
              <a:t>P</a:t>
            </a:r>
            <a:r>
              <a:rPr lang="en-US" sz="2400" b="0" i="0" u="sng" strike="noStrike" baseline="0" dirty="0">
                <a:latin typeface="+mn-lt"/>
              </a:rPr>
              <a:t>enalty matrix</a:t>
            </a:r>
            <a:r>
              <a:rPr lang="en-US" sz="2400" b="0" i="0" strike="noStrike" baseline="0" dirty="0">
                <a:latin typeface="+mn-lt"/>
              </a:rPr>
              <a:t>: It is</a:t>
            </a:r>
            <a:r>
              <a:rPr lang="en-US" sz="2400" b="0" i="0" u="none" strike="noStrike" baseline="0" dirty="0">
                <a:latin typeface="+mn-lt"/>
              </a:rPr>
              <a:t> populated with 0.2 and zeros on the diagonal. </a:t>
            </a:r>
          </a:p>
          <a:p>
            <a:pPr algn="just"/>
            <a:r>
              <a:rPr lang="en-US" sz="2400" u="sng" dirty="0">
                <a:latin typeface="+mn-lt"/>
              </a:rPr>
              <a:t>Initial </a:t>
            </a:r>
            <a:r>
              <a:rPr lang="en-US" sz="2400" b="0" i="0" u="sng" strike="noStrike" baseline="0" dirty="0">
                <a:latin typeface="+mn-lt"/>
              </a:rPr>
              <a:t>guess</a:t>
            </a:r>
            <a:r>
              <a:rPr lang="en-US" sz="2400" b="0" i="0" u="none" strike="noStrike" baseline="0" dirty="0">
                <a:latin typeface="+mn-lt"/>
              </a:rPr>
              <a:t>: is the identity matrix </a:t>
            </a:r>
            <a:r>
              <a:rPr lang="en-US" sz="2400" b="0" i="1" u="none" strike="noStrike" baseline="0" dirty="0">
                <a:latin typeface="+mn-lt"/>
              </a:rPr>
              <a:t>Q</a:t>
            </a:r>
            <a:r>
              <a:rPr lang="en-US" sz="2400" baseline="-25000" dirty="0">
                <a:latin typeface="+mn-lt"/>
              </a:rPr>
              <a:t>0</a:t>
            </a:r>
            <a:r>
              <a:rPr lang="en-US" sz="2400" b="0" i="0" u="none" strike="noStrike" baseline="0" dirty="0">
                <a:latin typeface="+mn-lt"/>
              </a:rPr>
              <a:t> = </a:t>
            </a:r>
            <a:r>
              <a:rPr lang="en-US" sz="2400" b="0" i="1" u="none" strike="noStrike" baseline="0" dirty="0">
                <a:latin typeface="+mn-lt"/>
              </a:rPr>
              <a:t>I</a:t>
            </a:r>
            <a:r>
              <a:rPr lang="en-US" sz="2400" dirty="0">
                <a:latin typeface="+mn-lt"/>
              </a:rPr>
              <a:t>.</a:t>
            </a:r>
          </a:p>
          <a:p>
            <a:pPr algn="just"/>
            <a:endParaRPr lang="en-US" sz="2400" dirty="0">
              <a:latin typeface="+mn-lt"/>
            </a:endParaRPr>
          </a:p>
          <a:p>
            <a:pPr algn="just"/>
            <a:r>
              <a:rPr lang="en-US" sz="2400" b="0" i="0" u="none" strike="noStrike" baseline="0" dirty="0">
                <a:latin typeface="+mn-lt"/>
              </a:rPr>
              <a:t>*We stop the BGL at a relative error of 0.01.</a:t>
            </a:r>
            <a:endParaRPr lang="en-IN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7115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FB09AF4-48F8-4E1F-9523-3C0458C525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0099523"/>
                  </p:ext>
                </p:extLst>
              </p:nvPr>
            </p:nvGraphicFramePr>
            <p:xfrm>
              <a:off x="2198075" y="1148285"/>
              <a:ext cx="13891848" cy="52067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9433">
                      <a:extLst>
                        <a:ext uri="{9D8B030D-6E8A-4147-A177-3AD203B41FA5}">
                          <a16:colId xmlns:a16="http://schemas.microsoft.com/office/drawing/2014/main" val="2139784482"/>
                        </a:ext>
                      </a:extLst>
                    </a:gridCol>
                    <a:gridCol w="1282258">
                      <a:extLst>
                        <a:ext uri="{9D8B030D-6E8A-4147-A177-3AD203B41FA5}">
                          <a16:colId xmlns:a16="http://schemas.microsoft.com/office/drawing/2014/main" val="2911088189"/>
                        </a:ext>
                      </a:extLst>
                    </a:gridCol>
                    <a:gridCol w="1542427">
                      <a:extLst>
                        <a:ext uri="{9D8B030D-6E8A-4147-A177-3AD203B41FA5}">
                          <a16:colId xmlns:a16="http://schemas.microsoft.com/office/drawing/2014/main" val="2186361465"/>
                        </a:ext>
                      </a:extLst>
                    </a:gridCol>
                    <a:gridCol w="1207925">
                      <a:extLst>
                        <a:ext uri="{9D8B030D-6E8A-4147-A177-3AD203B41FA5}">
                          <a16:colId xmlns:a16="http://schemas.microsoft.com/office/drawing/2014/main" val="2844095327"/>
                        </a:ext>
                      </a:extLst>
                    </a:gridCol>
                    <a:gridCol w="1598177">
                      <a:extLst>
                        <a:ext uri="{9D8B030D-6E8A-4147-A177-3AD203B41FA5}">
                          <a16:colId xmlns:a16="http://schemas.microsoft.com/office/drawing/2014/main" val="345537247"/>
                        </a:ext>
                      </a:extLst>
                    </a:gridCol>
                    <a:gridCol w="1635343">
                      <a:extLst>
                        <a:ext uri="{9D8B030D-6E8A-4147-A177-3AD203B41FA5}">
                          <a16:colId xmlns:a16="http://schemas.microsoft.com/office/drawing/2014/main" val="2218109565"/>
                        </a:ext>
                      </a:extLst>
                    </a:gridCol>
                    <a:gridCol w="2155680">
                      <a:extLst>
                        <a:ext uri="{9D8B030D-6E8A-4147-A177-3AD203B41FA5}">
                          <a16:colId xmlns:a16="http://schemas.microsoft.com/office/drawing/2014/main" val="1472296437"/>
                        </a:ext>
                      </a:extLst>
                    </a:gridCol>
                    <a:gridCol w="3140605">
                      <a:extLst>
                        <a:ext uri="{9D8B030D-6E8A-4147-A177-3AD203B41FA5}">
                          <a16:colId xmlns:a16="http://schemas.microsoft.com/office/drawing/2014/main" val="4235365381"/>
                        </a:ext>
                      </a:extLst>
                    </a:gridCol>
                  </a:tblGrid>
                  <a:tr h="90072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n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 err="1"/>
                            <a:t>Frob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KL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%MZ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%MNZ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𝝉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IN" sz="2400" dirty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2400" dirty="0"/>
                        </a:p>
                        <a:p>
                          <a:pPr algn="l"/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204022"/>
                      </a:ext>
                    </a:extLst>
                  </a:tr>
                  <a:tr h="478448">
                    <a:tc rowSpan="3"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10000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0.41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6.5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0.000008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1.0001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4352998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0.49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-0.000042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1.00081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49465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0.72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110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4.7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-0.00016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0.998709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312460"/>
                      </a:ext>
                    </a:extLst>
                  </a:tr>
                  <a:tr h="478448">
                    <a:tc rowSpan="3"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22500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0.38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5.6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0.0000093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1.00005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887319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0.43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-0.0000041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1.00037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5779031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0.65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82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4.8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-0.000033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0.999366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7177314"/>
                      </a:ext>
                    </a:extLst>
                  </a:tr>
                  <a:tr h="478448">
                    <a:tc rowSpan="3"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40000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0.37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5.3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0.0000084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1.00002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1297058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0.41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0.0000038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1.00021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3437460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0.61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70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4.9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-0.0000079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0.999617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335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5FB09AF4-48F8-4E1F-9523-3C0458C525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0099523"/>
                  </p:ext>
                </p:extLst>
              </p:nvPr>
            </p:nvGraphicFramePr>
            <p:xfrm>
              <a:off x="2198075" y="1148285"/>
              <a:ext cx="13891848" cy="52067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9433">
                      <a:extLst>
                        <a:ext uri="{9D8B030D-6E8A-4147-A177-3AD203B41FA5}">
                          <a16:colId xmlns:a16="http://schemas.microsoft.com/office/drawing/2014/main" val="2139784482"/>
                        </a:ext>
                      </a:extLst>
                    </a:gridCol>
                    <a:gridCol w="1282258">
                      <a:extLst>
                        <a:ext uri="{9D8B030D-6E8A-4147-A177-3AD203B41FA5}">
                          <a16:colId xmlns:a16="http://schemas.microsoft.com/office/drawing/2014/main" val="2911088189"/>
                        </a:ext>
                      </a:extLst>
                    </a:gridCol>
                    <a:gridCol w="1542427">
                      <a:extLst>
                        <a:ext uri="{9D8B030D-6E8A-4147-A177-3AD203B41FA5}">
                          <a16:colId xmlns:a16="http://schemas.microsoft.com/office/drawing/2014/main" val="2186361465"/>
                        </a:ext>
                      </a:extLst>
                    </a:gridCol>
                    <a:gridCol w="1207925">
                      <a:extLst>
                        <a:ext uri="{9D8B030D-6E8A-4147-A177-3AD203B41FA5}">
                          <a16:colId xmlns:a16="http://schemas.microsoft.com/office/drawing/2014/main" val="2844095327"/>
                        </a:ext>
                      </a:extLst>
                    </a:gridCol>
                    <a:gridCol w="1598177">
                      <a:extLst>
                        <a:ext uri="{9D8B030D-6E8A-4147-A177-3AD203B41FA5}">
                          <a16:colId xmlns:a16="http://schemas.microsoft.com/office/drawing/2014/main" val="345537247"/>
                        </a:ext>
                      </a:extLst>
                    </a:gridCol>
                    <a:gridCol w="1635343">
                      <a:extLst>
                        <a:ext uri="{9D8B030D-6E8A-4147-A177-3AD203B41FA5}">
                          <a16:colId xmlns:a16="http://schemas.microsoft.com/office/drawing/2014/main" val="2218109565"/>
                        </a:ext>
                      </a:extLst>
                    </a:gridCol>
                    <a:gridCol w="2155680">
                      <a:extLst>
                        <a:ext uri="{9D8B030D-6E8A-4147-A177-3AD203B41FA5}">
                          <a16:colId xmlns:a16="http://schemas.microsoft.com/office/drawing/2014/main" val="1472296437"/>
                        </a:ext>
                      </a:extLst>
                    </a:gridCol>
                    <a:gridCol w="3140605">
                      <a:extLst>
                        <a:ext uri="{9D8B030D-6E8A-4147-A177-3AD203B41FA5}">
                          <a16:colId xmlns:a16="http://schemas.microsoft.com/office/drawing/2014/main" val="4235365381"/>
                        </a:ext>
                      </a:extLst>
                    </a:gridCol>
                  </a:tblGrid>
                  <a:tr h="90072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n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 err="1"/>
                            <a:t>Frob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KL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%MZ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%MNZ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8870" t="-4730" r="-146610" b="-491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2913" t="-4730" r="-777" b="-491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204022"/>
                      </a:ext>
                    </a:extLst>
                  </a:tr>
                  <a:tr h="478448">
                    <a:tc rowSpan="3"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10000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0.41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6.5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0.000008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1.0001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4352998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0.49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-0.000042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1.00081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1449465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0.72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110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4.7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-0.00016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0.998709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46312460"/>
                      </a:ext>
                    </a:extLst>
                  </a:tr>
                  <a:tr h="478448">
                    <a:tc rowSpan="3"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22500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0.38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5.6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0.0000093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1.00005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8887319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0.43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-0.0000041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1.00037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5779031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0.65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82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4.8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-0.000033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0.999366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7177314"/>
                      </a:ext>
                    </a:extLst>
                  </a:tr>
                  <a:tr h="478448">
                    <a:tc rowSpan="3"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40000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0.37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5.3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0.0000084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1.00002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1297058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0.41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22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0.0000038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1.00021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3437460"/>
                      </a:ext>
                    </a:extLst>
                  </a:tr>
                  <a:tr h="478448">
                    <a:tc vMerge="1">
                      <a:txBody>
                        <a:bodyPr/>
                        <a:lstStyle/>
                        <a:p>
                          <a:endParaRPr lang="en-IN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0.61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70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4.9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-0.0000079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0.999617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2335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A1D304A-241D-4125-885D-631FC97FB110}"/>
              </a:ext>
            </a:extLst>
          </p:cNvPr>
          <p:cNvSpPr txBox="1"/>
          <p:nvPr/>
        </p:nvSpPr>
        <p:spPr>
          <a:xfrm>
            <a:off x="1886870" y="6428074"/>
            <a:ext cx="14514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NOTE: Scores are averaged over 30 independent trials. Each column represents the number of observation samples, number of basis functions,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Frobenius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norm, KL divergence, percent of true zeros missed, percent of true </a:t>
            </a:r>
            <a:r>
              <a:rPr lang="en-US" sz="20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nonzeros</a:t>
            </a:r>
            <a:r>
              <a:rPr lang="en-US" sz="20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missed, estimated nugget minus true nugget, and the estimated negative log-likelihood divided by the true negative log-likelihood.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3F2ED-91CF-43C1-A3E8-CCDF9FD5CEC9}"/>
              </a:ext>
            </a:extLst>
          </p:cNvPr>
          <p:cNvSpPr txBox="1"/>
          <p:nvPr/>
        </p:nvSpPr>
        <p:spPr>
          <a:xfrm>
            <a:off x="4508205" y="552893"/>
            <a:ext cx="997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u="none" strike="noStrike" baseline="0" dirty="0">
                <a:latin typeface="+mn-lt"/>
              </a:rPr>
              <a:t>Simulation study results for the single level case</a:t>
            </a:r>
            <a:r>
              <a:rPr lang="en-US" sz="1800" b="0" i="0" u="none" strike="noStrike" baseline="0" dirty="0">
                <a:latin typeface="MyriadPro-SemiCn"/>
              </a:rPr>
              <a:t>.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CCABE89-8039-426A-A91D-37832769B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401101"/>
                  </p:ext>
                </p:extLst>
              </p:nvPr>
            </p:nvGraphicFramePr>
            <p:xfrm>
              <a:off x="2198075" y="8118647"/>
              <a:ext cx="13891850" cy="16154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8441">
                      <a:extLst>
                        <a:ext uri="{9D8B030D-6E8A-4147-A177-3AD203B41FA5}">
                          <a16:colId xmlns:a16="http://schemas.microsoft.com/office/drawing/2014/main" val="1294561336"/>
                        </a:ext>
                      </a:extLst>
                    </a:gridCol>
                    <a:gridCol w="1322958">
                      <a:extLst>
                        <a:ext uri="{9D8B030D-6E8A-4147-A177-3AD203B41FA5}">
                          <a16:colId xmlns:a16="http://schemas.microsoft.com/office/drawing/2014/main" val="2560433311"/>
                        </a:ext>
                      </a:extLst>
                    </a:gridCol>
                    <a:gridCol w="1506137">
                      <a:extLst>
                        <a:ext uri="{9D8B030D-6E8A-4147-A177-3AD203B41FA5}">
                          <a16:colId xmlns:a16="http://schemas.microsoft.com/office/drawing/2014/main" val="1232470230"/>
                        </a:ext>
                      </a:extLst>
                    </a:gridCol>
                    <a:gridCol w="1221193">
                      <a:extLst>
                        <a:ext uri="{9D8B030D-6E8A-4147-A177-3AD203B41FA5}">
                          <a16:colId xmlns:a16="http://schemas.microsoft.com/office/drawing/2014/main" val="219307314"/>
                        </a:ext>
                      </a:extLst>
                    </a:gridCol>
                    <a:gridCol w="1648610">
                      <a:extLst>
                        <a:ext uri="{9D8B030D-6E8A-4147-A177-3AD203B41FA5}">
                          <a16:colId xmlns:a16="http://schemas.microsoft.com/office/drawing/2014/main" val="3673475271"/>
                        </a:ext>
                      </a:extLst>
                    </a:gridCol>
                    <a:gridCol w="1689317">
                      <a:extLst>
                        <a:ext uri="{9D8B030D-6E8A-4147-A177-3AD203B41FA5}">
                          <a16:colId xmlns:a16="http://schemas.microsoft.com/office/drawing/2014/main" val="132639660"/>
                        </a:ext>
                      </a:extLst>
                    </a:gridCol>
                    <a:gridCol w="2096379">
                      <a:extLst>
                        <a:ext uri="{9D8B030D-6E8A-4147-A177-3AD203B41FA5}">
                          <a16:colId xmlns:a16="http://schemas.microsoft.com/office/drawing/2014/main" val="1736283330"/>
                        </a:ext>
                      </a:extLst>
                    </a:gridCol>
                    <a:gridCol w="3078815">
                      <a:extLst>
                        <a:ext uri="{9D8B030D-6E8A-4147-A177-3AD203B41FA5}">
                          <a16:colId xmlns:a16="http://schemas.microsoft.com/office/drawing/2014/main" val="1750093269"/>
                        </a:ext>
                      </a:extLst>
                    </a:gridCol>
                  </a:tblGrid>
                  <a:tr h="53848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n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 err="1"/>
                            <a:t>Frob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KL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%MZ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%MNZ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𝝉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IN" sz="2400" dirty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7585758"/>
                      </a:ext>
                    </a:extLst>
                  </a:tr>
                  <a:tr h="538487">
                    <a:tc rowSpan="2">
                      <a:txBody>
                        <a:bodyPr/>
                        <a:lstStyle/>
                        <a:p>
                          <a:r>
                            <a:rPr lang="en-US" sz="2400" dirty="0"/>
                            <a:t>10000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0.361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43690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41.9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0.000155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1.000074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396429"/>
                      </a:ext>
                    </a:extLst>
                  </a:tr>
                  <a:tr h="538487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225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0.330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45771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12.4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39.1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0.000188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1.000034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3135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5CCABE89-8039-426A-A91D-37832769B0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401101"/>
                  </p:ext>
                </p:extLst>
              </p:nvPr>
            </p:nvGraphicFramePr>
            <p:xfrm>
              <a:off x="2198075" y="8118647"/>
              <a:ext cx="13891850" cy="16154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8441">
                      <a:extLst>
                        <a:ext uri="{9D8B030D-6E8A-4147-A177-3AD203B41FA5}">
                          <a16:colId xmlns:a16="http://schemas.microsoft.com/office/drawing/2014/main" val="1294561336"/>
                        </a:ext>
                      </a:extLst>
                    </a:gridCol>
                    <a:gridCol w="1322958">
                      <a:extLst>
                        <a:ext uri="{9D8B030D-6E8A-4147-A177-3AD203B41FA5}">
                          <a16:colId xmlns:a16="http://schemas.microsoft.com/office/drawing/2014/main" val="2560433311"/>
                        </a:ext>
                      </a:extLst>
                    </a:gridCol>
                    <a:gridCol w="1506137">
                      <a:extLst>
                        <a:ext uri="{9D8B030D-6E8A-4147-A177-3AD203B41FA5}">
                          <a16:colId xmlns:a16="http://schemas.microsoft.com/office/drawing/2014/main" val="1232470230"/>
                        </a:ext>
                      </a:extLst>
                    </a:gridCol>
                    <a:gridCol w="1221193">
                      <a:extLst>
                        <a:ext uri="{9D8B030D-6E8A-4147-A177-3AD203B41FA5}">
                          <a16:colId xmlns:a16="http://schemas.microsoft.com/office/drawing/2014/main" val="219307314"/>
                        </a:ext>
                      </a:extLst>
                    </a:gridCol>
                    <a:gridCol w="1648610">
                      <a:extLst>
                        <a:ext uri="{9D8B030D-6E8A-4147-A177-3AD203B41FA5}">
                          <a16:colId xmlns:a16="http://schemas.microsoft.com/office/drawing/2014/main" val="3673475271"/>
                        </a:ext>
                      </a:extLst>
                    </a:gridCol>
                    <a:gridCol w="1689317">
                      <a:extLst>
                        <a:ext uri="{9D8B030D-6E8A-4147-A177-3AD203B41FA5}">
                          <a16:colId xmlns:a16="http://schemas.microsoft.com/office/drawing/2014/main" val="132639660"/>
                        </a:ext>
                      </a:extLst>
                    </a:gridCol>
                    <a:gridCol w="2096379">
                      <a:extLst>
                        <a:ext uri="{9D8B030D-6E8A-4147-A177-3AD203B41FA5}">
                          <a16:colId xmlns:a16="http://schemas.microsoft.com/office/drawing/2014/main" val="1736283330"/>
                        </a:ext>
                      </a:extLst>
                    </a:gridCol>
                    <a:gridCol w="3078815">
                      <a:extLst>
                        <a:ext uri="{9D8B030D-6E8A-4147-A177-3AD203B41FA5}">
                          <a16:colId xmlns:a16="http://schemas.microsoft.com/office/drawing/2014/main" val="1750093269"/>
                        </a:ext>
                      </a:extLst>
                    </a:gridCol>
                  </a:tblGrid>
                  <a:tr h="53848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n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l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 err="1"/>
                            <a:t>Frob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KL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%MZ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%MNZ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6279" t="-6742" r="-147965" b="-2101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1683" t="-6742" r="-792" b="-2101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7585758"/>
                      </a:ext>
                    </a:extLst>
                  </a:tr>
                  <a:tr h="538487">
                    <a:tc rowSpan="2">
                      <a:txBody>
                        <a:bodyPr/>
                        <a:lstStyle/>
                        <a:p>
                          <a:r>
                            <a:rPr lang="en-US" sz="2400" dirty="0"/>
                            <a:t>10000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100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0.361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43690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41.9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0.000155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1.000074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1396429"/>
                      </a:ext>
                    </a:extLst>
                  </a:tr>
                  <a:tr h="538487">
                    <a:tc vMerge="1"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225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0.330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45771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12.4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39.1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0.000188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1.000034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3135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7B34FA6-8ED8-4CFA-AFA1-95849EAACA33}"/>
              </a:ext>
            </a:extLst>
          </p:cNvPr>
          <p:cNvSpPr txBox="1"/>
          <p:nvPr/>
        </p:nvSpPr>
        <p:spPr>
          <a:xfrm>
            <a:off x="6911161" y="7718537"/>
            <a:ext cx="446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Measures simulated from our code.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883099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2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/>
        </p:nvSpPr>
        <p:spPr>
          <a:xfrm>
            <a:off x="1328165" y="1673030"/>
            <a:ext cx="14228873" cy="338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Spatial Statistical Model:</a:t>
            </a:r>
            <a:endParaRPr/>
          </a:p>
          <a:p>
            <a:pPr marL="0" marR="0" lvl="0" indent="0" algn="ctr" rtl="0">
              <a:lnSpc>
                <a:spcPct val="7622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Yeseva One"/>
              <a:ea typeface="Yeseva One"/>
              <a:cs typeface="Yeseva One"/>
              <a:sym typeface="Yesev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59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Y(s) = μ(s) + Z(s) + ε(s)              (1)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59" b="0" i="0" u="none" strike="noStrike" cap="non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59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Decomposes observations into mean function (μ), spatially correlated deviation (Z), and white noise (ε)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59" b="0" i="0" u="none" strike="noStrike" cap="non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13" name="Google Shape;113;p1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" name="Google Shape;114;p15"/>
          <p:cNvSpPr/>
          <p:nvPr/>
        </p:nvSpPr>
        <p:spPr>
          <a:xfrm rot="-3755510">
            <a:off x="14610840" y="7188561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15"/>
          <p:cNvSpPr/>
          <p:nvPr/>
        </p:nvSpPr>
        <p:spPr>
          <a:xfrm>
            <a:off x="6064480" y="5644179"/>
            <a:ext cx="8453949" cy="1796975"/>
          </a:xfrm>
          <a:custGeom>
            <a:avLst/>
            <a:gdLst/>
            <a:ahLst/>
            <a:cxnLst/>
            <a:rect l="l" t="t" r="r" b="b"/>
            <a:pathLst>
              <a:path w="8453949" h="1796975" extrusionOk="0">
                <a:moveTo>
                  <a:pt x="0" y="0"/>
                </a:moveTo>
                <a:lnTo>
                  <a:pt x="8453949" y="0"/>
                </a:lnTo>
                <a:lnTo>
                  <a:pt x="8453949" y="1796974"/>
                </a:lnTo>
                <a:lnTo>
                  <a:pt x="0" y="17969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0372" t="-333108" r="-102293" b="-209028"/>
            </a:stretch>
          </a:blipFill>
          <a:ln>
            <a:noFill/>
          </a:ln>
        </p:spPr>
      </p:sp>
      <p:sp>
        <p:nvSpPr>
          <p:cNvPr id="116" name="Google Shape;116;p15"/>
          <p:cNvSpPr/>
          <p:nvPr/>
        </p:nvSpPr>
        <p:spPr>
          <a:xfrm>
            <a:off x="1328165" y="7441153"/>
            <a:ext cx="16427099" cy="1621095"/>
          </a:xfrm>
          <a:custGeom>
            <a:avLst/>
            <a:gdLst/>
            <a:ahLst/>
            <a:cxnLst/>
            <a:rect l="l" t="t" r="r" b="b"/>
            <a:pathLst>
              <a:path w="16427099" h="1621095" extrusionOk="0">
                <a:moveTo>
                  <a:pt x="0" y="0"/>
                </a:moveTo>
                <a:lnTo>
                  <a:pt x="16427099" y="0"/>
                </a:lnTo>
                <a:lnTo>
                  <a:pt x="16427099" y="1621096"/>
                </a:lnTo>
                <a:lnTo>
                  <a:pt x="0" y="1621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43278" t="-501892" r="-21958" b="-339903"/>
            </a:stretch>
          </a:blipFill>
          <a:ln>
            <a:noFill/>
          </a:ln>
        </p:spPr>
      </p:sp>
      <p:sp>
        <p:nvSpPr>
          <p:cNvPr id="117" name="Google Shape;117;p15"/>
          <p:cNvSpPr txBox="1"/>
          <p:nvPr/>
        </p:nvSpPr>
        <p:spPr>
          <a:xfrm>
            <a:off x="1328165" y="5133263"/>
            <a:ext cx="14228873" cy="109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Basis Expansion:</a:t>
            </a:r>
            <a:endParaRPr/>
          </a:p>
          <a:p>
            <a:pPr marL="0" marR="0" lvl="0" indent="0" algn="ctr" rtl="0">
              <a:lnSpc>
                <a:spcPct val="7622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0" i="0" u="none" strike="noStrike" cap="none">
              <a:solidFill>
                <a:srgbClr val="000000"/>
              </a:solidFill>
              <a:latin typeface="Yeseva One"/>
              <a:ea typeface="Yeseva One"/>
              <a:cs typeface="Yeseva One"/>
              <a:sym typeface="Yesev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13735351" y="-266106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 extrusionOk="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1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 rot="-3755510">
            <a:off x="14557262" y="6477792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14"/>
          <p:cNvSpPr/>
          <p:nvPr/>
        </p:nvSpPr>
        <p:spPr>
          <a:xfrm>
            <a:off x="9584016" y="4221416"/>
            <a:ext cx="8479380" cy="2902941"/>
          </a:xfrm>
          <a:custGeom>
            <a:avLst/>
            <a:gdLst/>
            <a:ahLst/>
            <a:cxnLst/>
            <a:rect l="l" t="t" r="r" b="b"/>
            <a:pathLst>
              <a:path w="8479380" h="2902941" extrusionOk="0">
                <a:moveTo>
                  <a:pt x="0" y="0"/>
                </a:moveTo>
                <a:lnTo>
                  <a:pt x="8479380" y="0"/>
                </a:lnTo>
                <a:lnTo>
                  <a:pt x="8479380" y="2902941"/>
                </a:lnTo>
                <a:lnTo>
                  <a:pt x="0" y="290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" name="Google Shape;103;p14"/>
          <p:cNvGrpSpPr/>
          <p:nvPr/>
        </p:nvGrpSpPr>
        <p:grpSpPr>
          <a:xfrm>
            <a:off x="14795403" y="6697285"/>
            <a:ext cx="3267993" cy="803895"/>
            <a:chOff x="0" y="-38100"/>
            <a:chExt cx="860706" cy="211725"/>
          </a:xfrm>
        </p:grpSpPr>
        <p:sp>
          <p:nvSpPr>
            <p:cNvPr id="104" name="Google Shape;104;p14"/>
            <p:cNvSpPr/>
            <p:nvPr/>
          </p:nvSpPr>
          <p:spPr>
            <a:xfrm>
              <a:off x="0" y="0"/>
              <a:ext cx="860706" cy="173625"/>
            </a:xfrm>
            <a:custGeom>
              <a:avLst/>
              <a:gdLst/>
              <a:ahLst/>
              <a:cxnLst/>
              <a:rect l="l" t="t" r="r" b="b"/>
              <a:pathLst>
                <a:path w="860706" h="173625" extrusionOk="0">
                  <a:moveTo>
                    <a:pt x="0" y="0"/>
                  </a:moveTo>
                  <a:lnTo>
                    <a:pt x="860706" y="0"/>
                  </a:lnTo>
                  <a:lnTo>
                    <a:pt x="860706" y="173625"/>
                  </a:lnTo>
                  <a:lnTo>
                    <a:pt x="0" y="1736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5" name="Google Shape;105;p14"/>
            <p:cNvSpPr txBox="1"/>
            <p:nvPr/>
          </p:nvSpPr>
          <p:spPr>
            <a:xfrm>
              <a:off x="0" y="-38100"/>
              <a:ext cx="860706" cy="211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4681334" y="976311"/>
            <a:ext cx="8496705" cy="121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60" b="0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Introduction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573283" y="2247818"/>
            <a:ext cx="9010733" cy="801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304341" marR="0" lvl="2" indent="-4347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Char char="⚬"/>
            </a:pPr>
            <a:r>
              <a:rPr lang="en-US" sz="302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Relax modeling assumptions on stochastic coefficients c (or equivalently Q).</a:t>
            </a:r>
            <a:endParaRPr/>
          </a:p>
          <a:p>
            <a:pPr marL="652170" marR="0" lvl="1" indent="-3260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Char char="•"/>
            </a:pPr>
            <a:r>
              <a:rPr lang="en-US" sz="302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Approach:</a:t>
            </a:r>
            <a:endParaRPr/>
          </a:p>
          <a:p>
            <a:pPr marL="1304341" marR="0" lvl="2" indent="-4347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Char char="⚬"/>
            </a:pPr>
            <a:r>
              <a:rPr lang="en-US" sz="302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Shift from specific assumptions to a Gaussian graphical model.</a:t>
            </a:r>
            <a:endParaRPr/>
          </a:p>
          <a:p>
            <a:pPr marL="1304341" marR="0" lvl="2" indent="-4347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Char char="⚬"/>
            </a:pPr>
            <a:r>
              <a:rPr lang="en-US" sz="302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Focus on the zero/nonzero pattern in the precision matrix Q.</a:t>
            </a:r>
            <a:endParaRPr/>
          </a:p>
          <a:p>
            <a:pPr marL="652170" marR="0" lvl="1" indent="-3260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Char char="•"/>
            </a:pPr>
            <a:r>
              <a:rPr lang="en-US" sz="302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Graphical Structure:</a:t>
            </a:r>
            <a:endParaRPr/>
          </a:p>
          <a:p>
            <a:pPr marL="1304341" marR="0" lvl="2" indent="-4347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Char char="⚬"/>
            </a:pPr>
            <a:r>
              <a:rPr lang="en-US" sz="302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Exploit equivalence between Gaussian graph structures and precision matrix patterns (Rue and Held 2005).</a:t>
            </a:r>
            <a:endParaRPr/>
          </a:p>
          <a:p>
            <a:pPr marL="1304341" marR="0" lvl="2" indent="-4347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Char char="⚬"/>
            </a:pPr>
            <a:r>
              <a:rPr lang="en-US" sz="302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Multivariate Gaussian graph structure represents the zero/nonzero pattern in Q.</a:t>
            </a:r>
            <a:endParaRPr/>
          </a:p>
          <a:p>
            <a:pPr marL="652170" marR="0" lvl="1" indent="-3260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Char char="•"/>
            </a:pPr>
            <a:r>
              <a:rPr lang="en-US" sz="302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Distinctive Aspect:</a:t>
            </a:r>
            <a:endParaRPr/>
          </a:p>
          <a:p>
            <a:pPr marL="1304341" marR="0" lvl="2" indent="-4347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Char char="⚬"/>
            </a:pPr>
            <a:r>
              <a:rPr lang="en-US" sz="302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 not specify the graph structure explicitly.</a:t>
            </a:r>
            <a:endParaRPr/>
          </a:p>
          <a:p>
            <a:pPr marL="1304341" marR="0" lvl="2" indent="-4347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20"/>
              <a:buFont typeface="Arial"/>
              <a:buChar char="⚬"/>
            </a:pPr>
            <a:r>
              <a:rPr lang="en-US" sz="3020" b="1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Aim to infer edges by estimating entries in Q.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20" b="1" i="0" u="none" strike="noStrike" cap="non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4513827" y="411944"/>
            <a:ext cx="8496705" cy="121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60" b="0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Methods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-5569636">
            <a:off x="270624" y="-2322653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4" name="Google Shape;124;p16"/>
          <p:cNvSpPr/>
          <p:nvPr/>
        </p:nvSpPr>
        <p:spPr>
          <a:xfrm rot="-3755510">
            <a:off x="16871171" y="609132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5" name="Google Shape;125;p16"/>
          <p:cNvSpPr/>
          <p:nvPr/>
        </p:nvSpPr>
        <p:spPr>
          <a:xfrm>
            <a:off x="5399266" y="2613129"/>
            <a:ext cx="6725827" cy="1413372"/>
          </a:xfrm>
          <a:custGeom>
            <a:avLst/>
            <a:gdLst/>
            <a:ahLst/>
            <a:cxnLst/>
            <a:rect l="l" t="t" r="r" b="b"/>
            <a:pathLst>
              <a:path w="6725827" h="1413372" extrusionOk="0">
                <a:moveTo>
                  <a:pt x="0" y="0"/>
                </a:moveTo>
                <a:lnTo>
                  <a:pt x="6725826" y="0"/>
                </a:lnTo>
                <a:lnTo>
                  <a:pt x="6725826" y="1413372"/>
                </a:lnTo>
                <a:lnTo>
                  <a:pt x="0" y="1413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46467" t="-830326" r="-60036" b="-157812"/>
            </a:stretch>
          </a:blipFill>
          <a:ln>
            <a:noFill/>
          </a:ln>
        </p:spPr>
      </p:sp>
      <p:sp>
        <p:nvSpPr>
          <p:cNvPr id="126" name="Google Shape;126;p16"/>
          <p:cNvSpPr/>
          <p:nvPr/>
        </p:nvSpPr>
        <p:spPr>
          <a:xfrm>
            <a:off x="3740718" y="4512276"/>
            <a:ext cx="10806564" cy="1460347"/>
          </a:xfrm>
          <a:custGeom>
            <a:avLst/>
            <a:gdLst/>
            <a:ahLst/>
            <a:cxnLst/>
            <a:rect l="l" t="t" r="r" b="b"/>
            <a:pathLst>
              <a:path w="10806564" h="1460347" extrusionOk="0">
                <a:moveTo>
                  <a:pt x="0" y="0"/>
                </a:moveTo>
                <a:lnTo>
                  <a:pt x="10806564" y="0"/>
                </a:lnTo>
                <a:lnTo>
                  <a:pt x="10806564" y="1460347"/>
                </a:lnTo>
                <a:lnTo>
                  <a:pt x="0" y="14603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32193" t="-914285" r="-39323" b="-115913"/>
            </a:stretch>
          </a:blipFill>
          <a:ln>
            <a:noFill/>
          </a:ln>
        </p:spPr>
      </p:sp>
      <p:sp>
        <p:nvSpPr>
          <p:cNvPr id="127" name="Google Shape;127;p16"/>
          <p:cNvSpPr/>
          <p:nvPr/>
        </p:nvSpPr>
        <p:spPr>
          <a:xfrm>
            <a:off x="1028700" y="6454481"/>
            <a:ext cx="17154151" cy="867014"/>
          </a:xfrm>
          <a:custGeom>
            <a:avLst/>
            <a:gdLst/>
            <a:ahLst/>
            <a:cxnLst/>
            <a:rect l="l" t="t" r="r" b="b"/>
            <a:pathLst>
              <a:path w="17154151" h="867014" extrusionOk="0">
                <a:moveTo>
                  <a:pt x="0" y="0"/>
                </a:moveTo>
                <a:lnTo>
                  <a:pt x="17154151" y="0"/>
                </a:lnTo>
                <a:lnTo>
                  <a:pt x="17154151" y="867014"/>
                </a:lnTo>
                <a:lnTo>
                  <a:pt x="0" y="8670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33734" t="-781420" r="-36452" b="-1012518"/>
            </a:stretch>
          </a:blipFill>
          <a:ln>
            <a:noFill/>
          </a:ln>
        </p:spPr>
      </p:sp>
      <p:sp>
        <p:nvSpPr>
          <p:cNvPr id="128" name="Google Shape;128;p16"/>
          <p:cNvSpPr/>
          <p:nvPr/>
        </p:nvSpPr>
        <p:spPr>
          <a:xfrm>
            <a:off x="3740718" y="7902520"/>
            <a:ext cx="11101935" cy="708634"/>
          </a:xfrm>
          <a:custGeom>
            <a:avLst/>
            <a:gdLst/>
            <a:ahLst/>
            <a:cxnLst/>
            <a:rect l="l" t="t" r="r" b="b"/>
            <a:pathLst>
              <a:path w="11101935" h="708634" extrusionOk="0">
                <a:moveTo>
                  <a:pt x="0" y="0"/>
                </a:moveTo>
                <a:lnTo>
                  <a:pt x="11101935" y="0"/>
                </a:lnTo>
                <a:lnTo>
                  <a:pt x="11101935" y="708634"/>
                </a:lnTo>
                <a:lnTo>
                  <a:pt x="0" y="7086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15723" t="-1179520" r="-51462" b="-1074529"/>
            </a:stretch>
          </a:blipFill>
          <a:ln>
            <a:noFill/>
          </a:ln>
        </p:spPr>
      </p:sp>
      <p:sp>
        <p:nvSpPr>
          <p:cNvPr id="129" name="Google Shape;129;p16"/>
          <p:cNvSpPr/>
          <p:nvPr/>
        </p:nvSpPr>
        <p:spPr>
          <a:xfrm>
            <a:off x="2827646" y="8705927"/>
            <a:ext cx="13566284" cy="1104746"/>
          </a:xfrm>
          <a:custGeom>
            <a:avLst/>
            <a:gdLst/>
            <a:ahLst/>
            <a:cxnLst/>
            <a:rect l="l" t="t" r="r" b="b"/>
            <a:pathLst>
              <a:path w="13566284" h="1104746" extrusionOk="0">
                <a:moveTo>
                  <a:pt x="0" y="0"/>
                </a:moveTo>
                <a:lnTo>
                  <a:pt x="13566283" y="0"/>
                </a:lnTo>
                <a:lnTo>
                  <a:pt x="13566283" y="1104746"/>
                </a:lnTo>
                <a:lnTo>
                  <a:pt x="0" y="1104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46439" t="-682047" r="-17183" b="-347768"/>
            </a:stretch>
          </a:blipFill>
          <a:ln>
            <a:noFill/>
          </a:ln>
        </p:spPr>
      </p:sp>
      <p:sp>
        <p:nvSpPr>
          <p:cNvPr id="130" name="Google Shape;130;p16"/>
          <p:cNvSpPr txBox="1"/>
          <p:nvPr/>
        </p:nvSpPr>
        <p:spPr>
          <a:xfrm>
            <a:off x="2825646" y="1513265"/>
            <a:ext cx="11721636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simplicity, assume that μ(s) = 0 in equation (1)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observational model is given by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3740718" y="4065207"/>
            <a:ext cx="615934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m independent realizations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3740718" y="6006806"/>
            <a:ext cx="8508206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Thus, matrix representation of the model 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/>
        </p:nvSpPr>
        <p:spPr>
          <a:xfrm>
            <a:off x="2827646" y="1171575"/>
            <a:ext cx="13392352" cy="106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Basis Graphical Lasso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 rot="-1266137">
            <a:off x="-1062906" y="605846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 extrusionOk="0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9" name="Google Shape;139;p17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0" name="Google Shape;140;p17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1" name="Google Shape;141;p17"/>
          <p:cNvSpPr txBox="1"/>
          <p:nvPr/>
        </p:nvSpPr>
        <p:spPr>
          <a:xfrm>
            <a:off x="0" y="3595874"/>
            <a:ext cx="18288000" cy="237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Basis Graphical Lasso is a statistical modeling approach that incorporates a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basis </a:t>
            </a: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to represent relationships between variables in a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graphical model</a:t>
            </a: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 It employs an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Lasso penalty</a:t>
            </a: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to induce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sparsity</a:t>
            </a: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 supporting the notion that the response at any location is connected to its neighboring locations. This approach selects the most relevant spatial dependecies while pushing less significant dependencies to zero.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835821" y="6970801"/>
            <a:ext cx="16007569" cy="1565138"/>
          </a:xfrm>
          <a:custGeom>
            <a:avLst/>
            <a:gdLst/>
            <a:ahLst/>
            <a:cxnLst/>
            <a:rect l="l" t="t" r="r" b="b"/>
            <a:pathLst>
              <a:path w="16007569" h="1565138" extrusionOk="0">
                <a:moveTo>
                  <a:pt x="0" y="0"/>
                </a:moveTo>
                <a:lnTo>
                  <a:pt x="16007569" y="0"/>
                </a:lnTo>
                <a:lnTo>
                  <a:pt x="16007569" y="1565138"/>
                </a:lnTo>
                <a:lnTo>
                  <a:pt x="0" y="1565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687" t="-224788" r="-21853" b="-403225"/>
            </a:stretch>
          </a:blipFill>
          <a:ln w="19050" cap="sq" cmpd="sng">
            <a:solidFill>
              <a:srgbClr val="343639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47" name="Google Shape;147;p18"/>
          <p:cNvSpPr/>
          <p:nvPr/>
        </p:nvSpPr>
        <p:spPr>
          <a:xfrm>
            <a:off x="2690594" y="4352045"/>
            <a:ext cx="12906811" cy="1582911"/>
          </a:xfrm>
          <a:custGeom>
            <a:avLst/>
            <a:gdLst/>
            <a:ahLst/>
            <a:cxnLst/>
            <a:rect l="l" t="t" r="r" b="b"/>
            <a:pathLst>
              <a:path w="12906811" h="1582911" extrusionOk="0">
                <a:moveTo>
                  <a:pt x="0" y="0"/>
                </a:moveTo>
                <a:lnTo>
                  <a:pt x="12906812" y="0"/>
                </a:lnTo>
                <a:lnTo>
                  <a:pt x="12906812" y="1582910"/>
                </a:lnTo>
                <a:lnTo>
                  <a:pt x="0" y="1582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2249" t="-571368" r="-94694" b="-415234"/>
            </a:stretch>
          </a:blipFill>
          <a:ln>
            <a:noFill/>
          </a:ln>
        </p:spPr>
      </p:sp>
      <p:sp>
        <p:nvSpPr>
          <p:cNvPr id="148" name="Google Shape;148;p18"/>
          <p:cNvSpPr txBox="1"/>
          <p:nvPr/>
        </p:nvSpPr>
        <p:spPr>
          <a:xfrm>
            <a:off x="294681" y="1114425"/>
            <a:ext cx="17993319" cy="266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Estimation Process:</a:t>
            </a:r>
            <a:endParaRPr/>
          </a:p>
          <a:p>
            <a:pPr marL="0" marR="0" lvl="0" indent="0" algn="ctr" rtl="0">
              <a:lnSpc>
                <a:spcPct val="6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 i="0" u="none" strike="noStrike" cap="non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Negative Log Likelihood: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 is estimated by minimizing the negative log likelihood of the data with an added L1 penalty term to induce sparsity.</a:t>
            </a:r>
            <a:endParaRPr/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17259300" y="7839095"/>
            <a:ext cx="498038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(6)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1658148" y="161925"/>
            <a:ext cx="14551070" cy="121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60" b="0" i="0" u="none" strike="noStrike" cap="none" dirty="0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Optimization Approach</a:t>
            </a:r>
            <a:endParaRPr dirty="0"/>
          </a:p>
        </p:txBody>
      </p:sp>
      <p:sp>
        <p:nvSpPr>
          <p:cNvPr id="155" name="Google Shape;155;p19"/>
          <p:cNvSpPr/>
          <p:nvPr/>
        </p:nvSpPr>
        <p:spPr>
          <a:xfrm rot="-5569636">
            <a:off x="-3097392" y="-1768862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19"/>
          <p:cNvSpPr/>
          <p:nvPr/>
        </p:nvSpPr>
        <p:spPr>
          <a:xfrm rot="-3755510">
            <a:off x="17156333" y="67569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p19"/>
          <p:cNvSpPr/>
          <p:nvPr/>
        </p:nvSpPr>
        <p:spPr>
          <a:xfrm>
            <a:off x="3392376" y="5143500"/>
            <a:ext cx="12158540" cy="2535430"/>
          </a:xfrm>
          <a:custGeom>
            <a:avLst/>
            <a:gdLst/>
            <a:ahLst/>
            <a:cxnLst/>
            <a:rect l="l" t="t" r="r" b="b"/>
            <a:pathLst>
              <a:path w="12158540" h="2535430" extrusionOk="0">
                <a:moveTo>
                  <a:pt x="0" y="0"/>
                </a:moveTo>
                <a:lnTo>
                  <a:pt x="12158541" y="0"/>
                </a:lnTo>
                <a:lnTo>
                  <a:pt x="12158541" y="2535430"/>
                </a:lnTo>
                <a:lnTo>
                  <a:pt x="0" y="2535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43397" t="-360350" r="-94669" b="-181745"/>
            </a:stretch>
          </a:blipFill>
          <a:ln>
            <a:noFill/>
          </a:ln>
        </p:spPr>
      </p:sp>
      <p:sp>
        <p:nvSpPr>
          <p:cNvPr id="158" name="Google Shape;158;p19"/>
          <p:cNvSpPr/>
          <p:nvPr/>
        </p:nvSpPr>
        <p:spPr>
          <a:xfrm>
            <a:off x="923615" y="2392278"/>
            <a:ext cx="16750240" cy="884044"/>
          </a:xfrm>
          <a:custGeom>
            <a:avLst/>
            <a:gdLst/>
            <a:ahLst/>
            <a:cxnLst/>
            <a:rect l="l" t="t" r="r" b="b"/>
            <a:pathLst>
              <a:path w="16750240" h="884044" extrusionOk="0">
                <a:moveTo>
                  <a:pt x="0" y="0"/>
                </a:moveTo>
                <a:lnTo>
                  <a:pt x="16750241" y="0"/>
                </a:lnTo>
                <a:lnTo>
                  <a:pt x="16750241" y="884044"/>
                </a:lnTo>
                <a:lnTo>
                  <a:pt x="0" y="884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4479" t="-474910" r="-16450" b="-713750"/>
            </a:stretch>
          </a:blipFill>
          <a:ln w="19050" cap="sq" cmpd="sng">
            <a:solidFill>
              <a:srgbClr val="343639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59" name="Google Shape;159;p19"/>
          <p:cNvCxnSpPr/>
          <p:nvPr/>
        </p:nvCxnSpPr>
        <p:spPr>
          <a:xfrm>
            <a:off x="4685455" y="3337815"/>
            <a:ext cx="0" cy="643008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0" name="Google Shape;160;p19"/>
          <p:cNvCxnSpPr/>
          <p:nvPr/>
        </p:nvCxnSpPr>
        <p:spPr>
          <a:xfrm>
            <a:off x="8132929" y="3337815"/>
            <a:ext cx="0" cy="643008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11963788" y="3337815"/>
            <a:ext cx="0" cy="643008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2" name="Google Shape;162;p19"/>
          <p:cNvCxnSpPr/>
          <p:nvPr/>
        </p:nvCxnSpPr>
        <p:spPr>
          <a:xfrm>
            <a:off x="15987621" y="3337815"/>
            <a:ext cx="0" cy="643008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63" name="Google Shape;163;p19"/>
          <p:cNvSpPr txBox="1"/>
          <p:nvPr/>
        </p:nvSpPr>
        <p:spPr>
          <a:xfrm>
            <a:off x="3680195" y="4104648"/>
            <a:ext cx="1972420" cy="46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15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Concave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10826965" y="4104648"/>
            <a:ext cx="1972420" cy="46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15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Concave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7360934" y="4104648"/>
            <a:ext cx="1757711" cy="46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15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Convex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15127815" y="4104648"/>
            <a:ext cx="1757711" cy="46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15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Convex</a:t>
            </a:r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1753076" y="8755255"/>
            <a:ext cx="15506224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To address this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nonconvex problem</a:t>
            </a: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is a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Difference-of-Convex (DC) program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3" name="Google Shape;173;p20"/>
          <p:cNvSpPr/>
          <p:nvPr/>
        </p:nvSpPr>
        <p:spPr>
          <a:xfrm>
            <a:off x="5118300" y="4311053"/>
            <a:ext cx="8377410" cy="711052"/>
          </a:xfrm>
          <a:custGeom>
            <a:avLst/>
            <a:gdLst/>
            <a:ahLst/>
            <a:cxnLst/>
            <a:rect l="l" t="t" r="r" b="b"/>
            <a:pathLst>
              <a:path w="8377410" h="711052" extrusionOk="0">
                <a:moveTo>
                  <a:pt x="0" y="0"/>
                </a:moveTo>
                <a:lnTo>
                  <a:pt x="8377410" y="0"/>
                </a:lnTo>
                <a:lnTo>
                  <a:pt x="8377410" y="711052"/>
                </a:lnTo>
                <a:lnTo>
                  <a:pt x="0" y="711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2550" t="-850547" r="-18359" b="-711685"/>
            </a:stretch>
          </a:blipFill>
          <a:ln>
            <a:noFill/>
          </a:ln>
        </p:spPr>
      </p:sp>
      <p:sp>
        <p:nvSpPr>
          <p:cNvPr id="174" name="Google Shape;174;p20"/>
          <p:cNvSpPr txBox="1"/>
          <p:nvPr/>
        </p:nvSpPr>
        <p:spPr>
          <a:xfrm>
            <a:off x="1028700" y="2173789"/>
            <a:ext cx="7877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 DC algorithm, the majorization-minimization is applied to solve a series of convex subproblems.</a:t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1028700" y="1336675"/>
            <a:ext cx="7877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DC Algorithm:</a:t>
            </a:r>
            <a:r>
              <a:rPr lang="en-US" sz="4800" b="0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 </a:t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1028700" y="3661103"/>
            <a:ext cx="487846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DC Algorithm Equation: 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766590" y="5595753"/>
            <a:ext cx="7877739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Inner minimization problem in (12) is well-studied and known in statistics as the </a:t>
            </a:r>
            <a:r>
              <a:rPr lang="en-US" sz="3000" b="1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graphical lasso problem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/>
          <p:nvPr/>
        </p:nvSpPr>
        <p:spPr>
          <a:xfrm>
            <a:off x="554566" y="3333240"/>
            <a:ext cx="8589434" cy="563232"/>
          </a:xfrm>
          <a:custGeom>
            <a:avLst/>
            <a:gdLst/>
            <a:ahLst/>
            <a:cxnLst/>
            <a:rect l="l" t="t" r="r" b="b"/>
            <a:pathLst>
              <a:path w="8589434" h="563232" extrusionOk="0">
                <a:moveTo>
                  <a:pt x="0" y="0"/>
                </a:moveTo>
                <a:lnTo>
                  <a:pt x="8589434" y="0"/>
                </a:lnTo>
                <a:lnTo>
                  <a:pt x="8589434" y="563233"/>
                </a:lnTo>
                <a:lnTo>
                  <a:pt x="0" y="56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4479" t="-382302" r="-16450" b="-555041"/>
            </a:stretch>
          </a:blipFill>
          <a:ln w="19050" cap="sq" cmpd="sng">
            <a:solidFill>
              <a:srgbClr val="343639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3" name="Google Shape;183;p21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 extrusionOk="0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4" name="Google Shape;184;p21"/>
          <p:cNvSpPr/>
          <p:nvPr/>
        </p:nvSpPr>
        <p:spPr>
          <a:xfrm rot="10800000">
            <a:off x="8611758" y="1260475"/>
            <a:ext cx="9114256" cy="7324547"/>
          </a:xfrm>
          <a:custGeom>
            <a:avLst/>
            <a:gdLst/>
            <a:ahLst/>
            <a:cxnLst/>
            <a:rect l="l" t="t" r="r" b="b"/>
            <a:pathLst>
              <a:path w="9114256" h="7324547" extrusionOk="0">
                <a:moveTo>
                  <a:pt x="0" y="0"/>
                </a:moveTo>
                <a:lnTo>
                  <a:pt x="9114255" y="0"/>
                </a:lnTo>
                <a:lnTo>
                  <a:pt x="9114255" y="7324547"/>
                </a:lnTo>
                <a:lnTo>
                  <a:pt x="0" y="73245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5" name="Google Shape;185;p21"/>
          <p:cNvSpPr/>
          <p:nvPr/>
        </p:nvSpPr>
        <p:spPr>
          <a:xfrm>
            <a:off x="15146215" y="7087574"/>
            <a:ext cx="2370615" cy="912116"/>
          </a:xfrm>
          <a:custGeom>
            <a:avLst/>
            <a:gdLst/>
            <a:ahLst/>
            <a:cxnLst/>
            <a:rect l="l" t="t" r="r" b="b"/>
            <a:pathLst>
              <a:path w="2370615" h="912116" extrusionOk="0">
                <a:moveTo>
                  <a:pt x="0" y="0"/>
                </a:moveTo>
                <a:lnTo>
                  <a:pt x="2370615" y="0"/>
                </a:lnTo>
                <a:lnTo>
                  <a:pt x="2370615" y="912116"/>
                </a:lnTo>
                <a:lnTo>
                  <a:pt x="0" y="912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412916" t="-929253" r="-439645" b="-363116"/>
            </a:stretch>
          </a:blipFill>
          <a:ln>
            <a:noFill/>
          </a:ln>
        </p:spPr>
      </p:sp>
      <p:sp>
        <p:nvSpPr>
          <p:cNvPr id="186" name="Google Shape;186;p21"/>
          <p:cNvSpPr txBox="1"/>
          <p:nvPr/>
        </p:nvSpPr>
        <p:spPr>
          <a:xfrm>
            <a:off x="9615523" y="1308100"/>
            <a:ext cx="616839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Estimating the Nugget Variance</a:t>
            </a: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9340874" y="1914670"/>
            <a:ext cx="671760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L-BFGS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optimization routine using the ‘optim‘ function in R.</a:t>
            </a: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8400120" y="4248002"/>
            <a:ext cx="9116710" cy="36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1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Estimating the Penalty Weight</a:t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8906439" y="6991182"/>
            <a:ext cx="643533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Convergence is defined in the non-convex optimization by Frobenius norm criteria: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1315</Words>
  <Application>Microsoft Office PowerPoint</Application>
  <PresentationFormat>Custom</PresentationFormat>
  <Paragraphs>234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Libre Baskerville</vt:lpstr>
      <vt:lpstr>Calibri</vt:lpstr>
      <vt:lpstr>Yeseva One</vt:lpstr>
      <vt:lpstr>Arial</vt:lpstr>
      <vt:lpstr>MyriadPro-SemiCn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Jagat Surjya Basak</cp:lastModifiedBy>
  <cp:revision>30</cp:revision>
  <dcterms:modified xsi:type="dcterms:W3CDTF">2023-11-14T04:23:55Z</dcterms:modified>
</cp:coreProperties>
</file>